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xml" ContentType="application/vnd.openxmlformats-officedocument.presentationml.notesSlide+xml"/>
  <Override PartName="/ppt/tags/tag125.xml" ContentType="application/vnd.openxmlformats-officedocument.presentationml.tags+xml"/>
  <Override PartName="/ppt/notesSlides/notesSlide3.xml" ContentType="application/vnd.openxmlformats-officedocument.presentationml.notesSlide+xml"/>
  <Override PartName="/ppt/tags/tag126.xml" ContentType="application/vnd.openxmlformats-officedocument.presentationml.tags+xml"/>
  <Override PartName="/ppt/notesSlides/notesSlide4.xml" ContentType="application/vnd.openxmlformats-officedocument.presentationml.notesSlide+xml"/>
  <Override PartName="/ppt/tags/tag127.xml" ContentType="application/vnd.openxmlformats-officedocument.presentationml.tags+xml"/>
  <Override PartName="/ppt/notesSlides/notesSlide5.xml" ContentType="application/vnd.openxmlformats-officedocument.presentationml.notesSlide+xml"/>
  <Override PartName="/ppt/tags/tag128.xml" ContentType="application/vnd.openxmlformats-officedocument.presentationml.tags+xml"/>
  <Override PartName="/ppt/notesSlides/notesSlide6.xml" ContentType="application/vnd.openxmlformats-officedocument.presentationml.notesSlide+xml"/>
  <Override PartName="/ppt/tags/tag129.xml" ContentType="application/vnd.openxmlformats-officedocument.presentationml.tags+xml"/>
  <Override PartName="/ppt/notesSlides/notesSlide7.xml" ContentType="application/vnd.openxmlformats-officedocument.presentationml.notesSlide+xml"/>
  <Override PartName="/ppt/tags/tag130.xml" ContentType="application/vnd.openxmlformats-officedocument.presentationml.tags+xml"/>
  <Override PartName="/ppt/notesSlides/notesSlide8.xml" ContentType="application/vnd.openxmlformats-officedocument.presentationml.notesSlide+xml"/>
  <Override PartName="/ppt/tags/tag131.xml" ContentType="application/vnd.openxmlformats-officedocument.presentationml.tags+xml"/>
  <Override PartName="/ppt/notesSlides/notesSlide9.xml" ContentType="application/vnd.openxmlformats-officedocument.presentationml.notesSlide+xml"/>
  <Override PartName="/ppt/tags/tag132.xml" ContentType="application/vnd.openxmlformats-officedocument.presentationml.tags+xml"/>
  <Override PartName="/ppt/notesSlides/notesSlide10.xml" ContentType="application/vnd.openxmlformats-officedocument.presentationml.notesSlide+xml"/>
  <Override PartName="/ppt/tags/tag133.xml" ContentType="application/vnd.openxmlformats-officedocument.presentationml.tags+xml"/>
  <Override PartName="/ppt/notesSlides/notesSlide11.xml" ContentType="application/vnd.openxmlformats-officedocument.presentationml.notesSlide+xml"/>
  <Override PartName="/ppt/tags/tag134.xml" ContentType="application/vnd.openxmlformats-officedocument.presentationml.tags+xml"/>
  <Override PartName="/ppt/notesSlides/notesSlide12.xml" ContentType="application/vnd.openxmlformats-officedocument.presentationml.notesSlide+xml"/>
  <Override PartName="/ppt/tags/tag135.xml" ContentType="application/vnd.openxmlformats-officedocument.presentationml.tags+xml"/>
  <Override PartName="/ppt/notesSlides/notesSlide13.xml" ContentType="application/vnd.openxmlformats-officedocument.presentationml.notesSlide+xml"/>
  <Override PartName="/ppt/tags/tag136.xml" ContentType="application/vnd.openxmlformats-officedocument.presentationml.tags+xml"/>
  <Override PartName="/ppt/notesSlides/notesSlide14.xml" ContentType="application/vnd.openxmlformats-officedocument.presentationml.notesSlide+xml"/>
  <Override PartName="/ppt/tags/tag137.xml" ContentType="application/vnd.openxmlformats-officedocument.presentationml.tags+xml"/>
  <Override PartName="/ppt/notesSlides/notesSlide15.xml" ContentType="application/vnd.openxmlformats-officedocument.presentationml.notesSlide+xml"/>
  <Override PartName="/ppt/tags/tag138.xml" ContentType="application/vnd.openxmlformats-officedocument.presentationml.tags+xml"/>
  <Override PartName="/ppt/notesSlides/notesSlide16.xml" ContentType="application/vnd.openxmlformats-officedocument.presentationml.notesSlide+xml"/>
  <Override PartName="/ppt/tags/tag139.xml" ContentType="application/vnd.openxmlformats-officedocument.presentationml.tags+xml"/>
  <Override PartName="/ppt/notesSlides/notesSlide17.xml" ContentType="application/vnd.openxmlformats-officedocument.presentationml.notesSlide+xml"/>
  <Override PartName="/ppt/tags/tag140.xml" ContentType="application/vnd.openxmlformats-officedocument.presentationml.tags+xml"/>
  <Override PartName="/ppt/notesSlides/notesSlide18.xml" ContentType="application/vnd.openxmlformats-officedocument.presentationml.notesSlide+xml"/>
  <Override PartName="/ppt/tags/tag141.xml" ContentType="application/vnd.openxmlformats-officedocument.presentationml.tags+xml"/>
  <Override PartName="/ppt/notesSlides/notesSlide19.xml" ContentType="application/vnd.openxmlformats-officedocument.presentationml.notesSlide+xml"/>
  <Override PartName="/ppt/tags/tag142.xml" ContentType="application/vnd.openxmlformats-officedocument.presentationml.tags+xml"/>
  <Override PartName="/ppt/notesSlides/notesSlide20.xml" ContentType="application/vnd.openxmlformats-officedocument.presentationml.notesSlide+xml"/>
  <Override PartName="/ppt/tags/tag143.xml" ContentType="application/vnd.openxmlformats-officedocument.presentationml.tags+xml"/>
  <Override PartName="/ppt/notesSlides/notesSlide21.xml" ContentType="application/vnd.openxmlformats-officedocument.presentationml.notesSlide+xml"/>
  <Override PartName="/ppt/tags/tag144.xml" ContentType="application/vnd.openxmlformats-officedocument.presentationml.tags+xml"/>
  <Override PartName="/ppt/notesSlides/notesSlide22.xml" ContentType="application/vnd.openxmlformats-officedocument.presentationml.notesSlide+xml"/>
  <Override PartName="/ppt/tags/tag145.xml" ContentType="application/vnd.openxmlformats-officedocument.presentationml.tags+xml"/>
  <Override PartName="/ppt/notesSlides/notesSlide23.xml" ContentType="application/vnd.openxmlformats-officedocument.presentationml.notesSlide+xml"/>
  <Override PartName="/ppt/tags/tag14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47.xml" ContentType="application/vnd.openxmlformats-officedocument.presentationml.tags+xml"/>
  <Override PartName="/ppt/notesSlides/notesSlide26.xml" ContentType="application/vnd.openxmlformats-officedocument.presentationml.notesSlide+xml"/>
  <Override PartName="/ppt/tags/tag148.xml" ContentType="application/vnd.openxmlformats-officedocument.presentationml.tags+xml"/>
  <Override PartName="/ppt/notesSlides/notesSlide27.xml" ContentType="application/vnd.openxmlformats-officedocument.presentationml.notesSlide+xml"/>
  <Override PartName="/ppt/tags/tag149.xml" ContentType="application/vnd.openxmlformats-officedocument.presentationml.tags+xml"/>
  <Override PartName="/ppt/notesSlides/notesSlide28.xml" ContentType="application/vnd.openxmlformats-officedocument.presentationml.notesSlide+xml"/>
  <Override PartName="/ppt/tags/tag150.xml" ContentType="application/vnd.openxmlformats-officedocument.presentationml.tags+xml"/>
  <Override PartName="/ppt/notesSlides/notesSlide29.xml" ContentType="application/vnd.openxmlformats-officedocument.presentationml.notesSlide+xml"/>
  <Override PartName="/ppt/tags/tag151.xml" ContentType="application/vnd.openxmlformats-officedocument.presentationml.tags+xml"/>
  <Override PartName="/ppt/notesSlides/notesSlide30.xml" ContentType="application/vnd.openxmlformats-officedocument.presentationml.notesSlide+xml"/>
  <Override PartName="/ppt/tags/tag152.xml" ContentType="application/vnd.openxmlformats-officedocument.presentationml.tags+xml"/>
  <Override PartName="/ppt/notesSlides/notesSlide31.xml" ContentType="application/vnd.openxmlformats-officedocument.presentationml.notesSlide+xml"/>
  <Override PartName="/ppt/tags/tag153.xml" ContentType="application/vnd.openxmlformats-officedocument.presentationml.tags+xml"/>
  <Override PartName="/ppt/notesSlides/notesSlide32.xml" ContentType="application/vnd.openxmlformats-officedocument.presentationml.notesSlide+xml"/>
  <Override PartName="/ppt/tags/tag154.xml" ContentType="application/vnd.openxmlformats-officedocument.presentationml.tags+xml"/>
  <Override PartName="/ppt/notesSlides/notesSlide33.xml" ContentType="application/vnd.openxmlformats-officedocument.presentationml.notesSlide+xml"/>
  <Override PartName="/ppt/tags/tag155.xml" ContentType="application/vnd.openxmlformats-officedocument.presentationml.tags+xml"/>
  <Override PartName="/ppt/notesSlides/notesSlide34.xml" ContentType="application/vnd.openxmlformats-officedocument.presentationml.notesSlide+xml"/>
  <Override PartName="/ppt/tags/tag156.xml" ContentType="application/vnd.openxmlformats-officedocument.presentationml.tags+xml"/>
  <Override PartName="/ppt/notesSlides/notesSlide35.xml" ContentType="application/vnd.openxmlformats-officedocument.presentationml.notesSlide+xml"/>
  <Override PartName="/ppt/tags/tag157.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63"/>
  </p:notesMasterIdLst>
  <p:handoutMasterIdLst>
    <p:handoutMasterId r:id="rId64"/>
  </p:handoutMasterIdLst>
  <p:sldIdLst>
    <p:sldId id="568" r:id="rId3"/>
    <p:sldId id="572" r:id="rId4"/>
    <p:sldId id="574" r:id="rId5"/>
    <p:sldId id="575" r:id="rId6"/>
    <p:sldId id="576" r:id="rId7"/>
    <p:sldId id="577" r:id="rId8"/>
    <p:sldId id="578" r:id="rId9"/>
    <p:sldId id="579" r:id="rId10"/>
    <p:sldId id="580" r:id="rId11"/>
    <p:sldId id="581" r:id="rId12"/>
    <p:sldId id="582" r:id="rId13"/>
    <p:sldId id="583" r:id="rId14"/>
    <p:sldId id="584" r:id="rId15"/>
    <p:sldId id="585" r:id="rId16"/>
    <p:sldId id="586" r:id="rId17"/>
    <p:sldId id="587" r:id="rId18"/>
    <p:sldId id="588" r:id="rId19"/>
    <p:sldId id="589" r:id="rId20"/>
    <p:sldId id="590" r:id="rId21"/>
    <p:sldId id="591" r:id="rId22"/>
    <p:sldId id="592" r:id="rId23"/>
    <p:sldId id="595" r:id="rId24"/>
    <p:sldId id="593" r:id="rId25"/>
    <p:sldId id="594" r:id="rId26"/>
    <p:sldId id="335" r:id="rId27"/>
    <p:sldId id="336" r:id="rId28"/>
    <p:sldId id="337" r:id="rId29"/>
    <p:sldId id="338" r:id="rId30"/>
    <p:sldId id="339" r:id="rId31"/>
    <p:sldId id="340" r:id="rId32"/>
    <p:sldId id="341" r:id="rId33"/>
    <p:sldId id="342" r:id="rId34"/>
    <p:sldId id="343" r:id="rId35"/>
    <p:sldId id="345" r:id="rId36"/>
    <p:sldId id="346" r:id="rId37"/>
    <p:sldId id="347" r:id="rId38"/>
    <p:sldId id="348" r:id="rId39"/>
    <p:sldId id="596" r:id="rId40"/>
    <p:sldId id="349" r:id="rId41"/>
    <p:sldId id="350" r:id="rId42"/>
    <p:sldId id="351" r:id="rId43"/>
    <p:sldId id="352" r:id="rId44"/>
    <p:sldId id="353" r:id="rId45"/>
    <p:sldId id="354" r:id="rId46"/>
    <p:sldId id="355" r:id="rId47"/>
    <p:sldId id="356" r:id="rId48"/>
    <p:sldId id="360" r:id="rId49"/>
    <p:sldId id="597" r:id="rId50"/>
    <p:sldId id="598" r:id="rId51"/>
    <p:sldId id="599" r:id="rId52"/>
    <p:sldId id="600" r:id="rId53"/>
    <p:sldId id="601" r:id="rId54"/>
    <p:sldId id="602" r:id="rId55"/>
    <p:sldId id="603" r:id="rId56"/>
    <p:sldId id="604" r:id="rId57"/>
    <p:sldId id="605" r:id="rId58"/>
    <p:sldId id="606" r:id="rId59"/>
    <p:sldId id="607" r:id="rId60"/>
    <p:sldId id="364" r:id="rId61"/>
    <p:sldId id="608" r:id="rId62"/>
  </p:sldIdLst>
  <p:sldSz cx="9144000" cy="6858000" type="screen4x3"/>
  <p:notesSz cx="6858000" cy="9144000"/>
  <p:custDataLst>
    <p:tags r:id="rId65"/>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1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FFFF"/>
    <a:srgbClr val="FFFFCC"/>
    <a:srgbClr val="FFFFFF"/>
    <a:srgbClr val="EFEFFF"/>
    <a:srgbClr val="0066FF"/>
    <a:srgbClr val="FF9900"/>
    <a:srgbClr val="C021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0819" autoAdjust="0"/>
  </p:normalViewPr>
  <p:slideViewPr>
    <p:cSldViewPr showGuides="1">
      <p:cViewPr varScale="1">
        <p:scale>
          <a:sx n="79" d="100"/>
          <a:sy n="79" d="100"/>
        </p:scale>
        <p:origin x="2032" y="64"/>
      </p:cViewPr>
      <p:guideLst>
        <p:guide orient="horz" pos="2160"/>
        <p:guide pos="2918"/>
      </p:guideLst>
    </p:cSldViewPr>
  </p:slideViewPr>
  <p:outlineViewPr>
    <p:cViewPr>
      <p:scale>
        <a:sx n="25" d="100"/>
        <a:sy n="25" d="100"/>
      </p:scale>
      <p:origin x="0" y="0"/>
    </p:cViewPr>
  </p:outlineViewPr>
  <p:notesTextViewPr>
    <p:cViewPr>
      <p:scale>
        <a:sx n="100" d="100"/>
        <a:sy n="100" d="100"/>
      </p:scale>
      <p:origin x="0" y="0"/>
    </p:cViewPr>
  </p:notesTextViewPr>
  <p:sorterViewPr showFormatting="0">
    <p:cViewPr>
      <p:scale>
        <a:sx n="75" d="100"/>
        <a:sy n="75" d="100"/>
      </p:scale>
      <p:origin x="0" y="66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686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4506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第五级</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1</a:t>
            </a:fld>
            <a:endParaRPr lang="en-US" altLang="zh-CN" sz="1200" dirty="0">
              <a:latin typeface="Times New Roman" panose="02020603050405020304" pitchFamily="18" charset="0"/>
            </a:endParaRPr>
          </a:p>
        </p:txBody>
      </p:sp>
      <p:sp>
        <p:nvSpPr>
          <p:cNvPr id="46083" name="Rectangle 2"/>
          <p:cNvSpPr>
            <a:spLocks noGrp="1" noRot="1" noChangeAspect="1" noTextEdit="1"/>
          </p:cNvSpPr>
          <p:nvPr>
            <p:ph type="sldImg"/>
          </p:nvPr>
        </p:nvSpPr>
        <p:spPr/>
      </p:sp>
      <p:sp>
        <p:nvSpPr>
          <p:cNvPr id="46084" name="Rectangle 3"/>
          <p:cNvSpPr>
            <a:spLocks noGrp="1"/>
          </p:cNvSpPr>
          <p:nvPr>
            <p:ph type="body" idx="1"/>
          </p:nvPr>
        </p:nvSpPr>
        <p:spPr/>
        <p:txBody>
          <a:bodyPr wrap="square" lIns="91440" tIns="45720" rIns="91440" bIns="45720" anchor="t" anchorCtr="0"/>
          <a:lstStyle/>
          <a:p>
            <a:pPr lvl="0" eaLnBrk="1" hangingPunct="1"/>
            <a:r>
              <a:rPr lang="zh-CN" altLang="en-US" dirty="0"/>
              <a:t>先作几分钟教师介绍，本章主要是</a:t>
            </a:r>
            <a:r>
              <a:rPr lang="en-US" altLang="zh-CN" dirty="0"/>
              <a:t>2</a:t>
            </a:r>
            <a:r>
              <a:rPr lang="zh-CN" altLang="en-US" dirty="0"/>
              <a:t>个课时，第</a:t>
            </a:r>
            <a:r>
              <a:rPr lang="en-US" altLang="zh-CN" dirty="0"/>
              <a:t>1</a:t>
            </a:r>
            <a:r>
              <a:rPr lang="zh-CN" altLang="en-US" dirty="0"/>
              <a:t>节课主要是讲到图形学的发展，第</a:t>
            </a:r>
            <a:r>
              <a:rPr lang="en-US" altLang="zh-CN" dirty="0"/>
              <a:t>2</a:t>
            </a:r>
            <a:r>
              <a:rPr lang="zh-CN" altLang="en-US" dirty="0"/>
              <a:t>节课就是通过图形学应用以直观图片展示让学生产生兴趣，然后留一定时间与学生交流。</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10</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4283714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11</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919195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12</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4231060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13</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3350856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14</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797184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15</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343246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16</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7020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17</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62348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18</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2008200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19</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413439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2</a:t>
            </a:fld>
            <a:endParaRPr lang="en-US" altLang="zh-CN" sz="1200" dirty="0">
              <a:latin typeface="Times New Roman" panose="02020603050405020304" pitchFamily="18" charset="0"/>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20</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1939348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21</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3639457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22</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70971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23</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1517594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24</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313513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03A7A98-BF60-4407-9585-879B55E4E83B}"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48</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3682918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49</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1253781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50</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2837077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51</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4071462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3</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52</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2685259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53</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4105460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54</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1045058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55</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484022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56</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1513169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57</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1414262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58</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3387988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4</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147100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5</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r>
              <a:rPr lang="en-US" altLang="zh-CN" dirty="0"/>
              <a:t>https://www.chaos.com/blog/what-are-caustics-and-how-to-render-them-the-right-way</a:t>
            </a:r>
            <a:endParaRPr lang="zh-CN" altLang="en-US" dirty="0"/>
          </a:p>
        </p:txBody>
      </p:sp>
    </p:spTree>
    <p:extLst>
      <p:ext uri="{BB962C8B-B14F-4D97-AF65-F5344CB8AC3E}">
        <p14:creationId xmlns:p14="http://schemas.microsoft.com/office/powerpoint/2010/main" val="69794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6</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1708600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7</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3554960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8</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21574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9</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extLst>
      <p:ext uri="{BB962C8B-B14F-4D97-AF65-F5344CB8AC3E}">
        <p14:creationId xmlns:p14="http://schemas.microsoft.com/office/powerpoint/2010/main" val="2127501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xml"/><Relationship Id="rId7"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2.xml"/><Relationship Id="rId5" Type="http://schemas.openxmlformats.org/officeDocument/2006/relationships/tags" Target="../tags/tag18.xml"/><Relationship Id="rId4" Type="http://schemas.openxmlformats.org/officeDocument/2006/relationships/tags" Target="../tags/tag17.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5.png"/><Relationship Id="rId4" Type="http://schemas.openxmlformats.org/officeDocument/2006/relationships/tags" Target="../tags/tag22.xml"/><Relationship Id="rId9"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2.xml"/><Relationship Id="rId4" Type="http://schemas.openxmlformats.org/officeDocument/2006/relationships/tags" Target="../tags/tag4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2.xml"/><Relationship Id="rId5" Type="http://schemas.openxmlformats.org/officeDocument/2006/relationships/tags" Target="../tags/tag58.xml"/><Relationship Id="rId4" Type="http://schemas.openxmlformats.org/officeDocument/2006/relationships/tags" Target="../tags/tag57.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4.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2.xml"/><Relationship Id="rId5" Type="http://schemas.openxmlformats.org/officeDocument/2006/relationships/tags" Target="../tags/tag67.xml"/><Relationship Id="rId4" Type="http://schemas.openxmlformats.org/officeDocument/2006/relationships/tags" Target="../tags/tag6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3.jpeg"/><Relationship Id="rId5" Type="http://schemas.openxmlformats.org/officeDocument/2006/relationships/slideMaster" Target="../slideMasters/slideMaster2.xml"/><Relationship Id="rId4" Type="http://schemas.openxmlformats.org/officeDocument/2006/relationships/tags" Target="../tags/tag7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74.xml"/><Relationship Id="rId7" Type="http://schemas.openxmlformats.org/officeDocument/2006/relationships/slideMaster" Target="../slideMasters/slideMaster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image" Target="../media/image3.jpeg"/></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3.jpeg"/><Relationship Id="rId5" Type="http://schemas.openxmlformats.org/officeDocument/2006/relationships/tags" Target="../tags/tag103.xml"/><Relationship Id="rId10" Type="http://schemas.openxmlformats.org/officeDocument/2006/relationships/slideMaster" Target="../slideMasters/slideMaster2.xml"/><Relationship Id="rId4" Type="http://schemas.openxmlformats.org/officeDocument/2006/relationships/tags" Target="../tags/tag102.xml"/><Relationship Id="rId9" Type="http://schemas.openxmlformats.org/officeDocument/2006/relationships/tags" Target="../tags/tag107.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10.xml"/><Relationship Id="rId7" Type="http://schemas.openxmlformats.org/officeDocument/2006/relationships/slideMaster" Target="../slideMasters/slideMaster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slideMaster" Target="../slideMasters/slideMaster2.xml"/><Relationship Id="rId4" Type="http://schemas.openxmlformats.org/officeDocument/2006/relationships/tags" Target="../tags/tag1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322562" name="Rectangle 2"/>
          <p:cNvSpPr>
            <a:spLocks noGrp="1" noRot="1" noChangeArrowheads="1"/>
          </p:cNvSpPr>
          <p:nvPr>
            <p:ph type="ctrTitle"/>
          </p:nvPr>
        </p:nvSpPr>
        <p:spPr>
          <a:xfrm>
            <a:off x="3962400" y="1066800"/>
            <a:ext cx="4648200" cy="1981200"/>
          </a:xfrm>
        </p:spPr>
        <p:txBody>
          <a:bodyPr/>
          <a:lstStyle>
            <a:lvl1pPr>
              <a:defRPr/>
            </a:lvl1pPr>
          </a:lstStyle>
          <a:p>
            <a:pPr lvl="0"/>
            <a:r>
              <a:rPr lang="zh-CN" altLang="en-US" noProof="0"/>
              <a:t>单击此处编辑母版标题样式</a:t>
            </a:r>
          </a:p>
        </p:txBody>
      </p:sp>
      <p:sp>
        <p:nvSpPr>
          <p:cNvPr id="322563" name="Rectangle 3"/>
          <p:cNvSpPr>
            <a:spLocks noGrp="1" noRot="1" noChangeArrowheads="1"/>
          </p:cNvSpPr>
          <p:nvPr>
            <p:ph type="subTitle" idx="1"/>
          </p:nvPr>
        </p:nvSpPr>
        <p:spPr>
          <a:xfrm>
            <a:off x="3962400" y="3657600"/>
            <a:ext cx="4572000" cy="16764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7" name="Rectangle 4"/>
          <p:cNvSpPr>
            <a:spLocks noGrp="1" noChangeArrowheads="1"/>
          </p:cNvSpPr>
          <p:nvPr>
            <p:ph type="dt" sz="half" idx="2"/>
          </p:nvPr>
        </p:nvSpPr>
        <p:spPr bwMode="auto">
          <a:xfrm>
            <a:off x="301625" y="6076950"/>
            <a:ext cx="2289175"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Rectangle 5"/>
          <p:cNvSpPr>
            <a:spLocks noGrp="1" noChangeArrowheads="1"/>
          </p:cNvSpPr>
          <p:nvPr>
            <p:ph type="ftr" sz="quarter" idx="3"/>
          </p:nvPr>
        </p:nvSpPr>
        <p:spPr bwMode="auto">
          <a:xfrm>
            <a:off x="3124200" y="6076950"/>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Rectangle 6"/>
          <p:cNvSpPr>
            <a:spLocks noGrp="1" noChangeArrowheads="1"/>
          </p:cNvSpPr>
          <p:nvPr>
            <p:ph type="sldNum" sz="quarter" idx="4"/>
          </p:nvPr>
        </p:nvSpPr>
        <p:spPr bwMode="auto">
          <a:xfrm>
            <a:off x="6553200" y="6076950"/>
            <a:ext cx="2289175"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r"/>
            <a:fld id="{9A0DB2DC-4C9A-4742-B13C-FB6460FD3503}" type="slidenum">
              <a:rPr lang="en-US" altLang="zh-CN" dirty="0"/>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876300"/>
            <a:ext cx="2135187" cy="3365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876300"/>
            <a:ext cx="6256338" cy="3365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表格占位符 2"/>
          <p:cNvSpPr>
            <a:spLocks noGrp="1"/>
          </p:cNvSpPr>
          <p:nvPr>
            <p:ph type="tbl" idx="1"/>
          </p:nvPr>
        </p:nvSpPr>
        <p:spPr>
          <a:xfrm>
            <a:off x="304800" y="1981200"/>
            <a:ext cx="8540750" cy="2260600"/>
          </a:xfrm>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100000"/>
              </a:lnSpc>
              <a:spcBef>
                <a:spcPct val="20000"/>
              </a:spcBef>
              <a:spcAft>
                <a:spcPct val="0"/>
              </a:spcAft>
              <a:buClr>
                <a:srgbClr val="FF0000"/>
              </a:buClr>
              <a:buSzPct val="80000"/>
              <a:buFont typeface="Wingdings" panose="05000000000000000000" pitchFamily="2" charset="2"/>
              <a:buChar char="l"/>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876300"/>
            <a:ext cx="8540750" cy="762000"/>
          </a:xfrm>
        </p:spPr>
        <p:txBody>
          <a:bodyPr/>
          <a:lstStyle/>
          <a:p>
            <a:r>
              <a:rPr lang="zh-CN" altLang="en-US"/>
              <a:t>单击此处编辑母版标题样式</a:t>
            </a:r>
          </a:p>
        </p:txBody>
      </p:sp>
      <p:sp>
        <p:nvSpPr>
          <p:cNvPr id="3" name="内容占位符 2"/>
          <p:cNvSpPr>
            <a:spLocks noGrp="1"/>
          </p:cNvSpPr>
          <p:nvPr>
            <p:ph sz="quarter" idx="1"/>
          </p:nvPr>
        </p:nvSpPr>
        <p:spPr>
          <a:xfrm>
            <a:off x="304800"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1375"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04800"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51375"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1375"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1375"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8"/>
          <a:stretch>
            <a:fillRect/>
          </a:stretch>
        </p:blipFill>
        <p:spPr>
          <a:xfrm>
            <a:off x="4621201" y="3557403"/>
            <a:ext cx="4366931" cy="2595440"/>
          </a:xfrm>
          <a:prstGeom prst="rect">
            <a:avLst/>
          </a:prstGeom>
        </p:spPr>
      </p:pic>
      <p:sp>
        <p:nvSpPr>
          <p:cNvPr id="2" name="标题 1"/>
          <p:cNvSpPr>
            <a:spLocks noGrp="1"/>
          </p:cNvSpPr>
          <p:nvPr>
            <p:ph type="ctrTitle"/>
            <p:custDataLst>
              <p:tags r:id="rId2"/>
            </p:custDataLst>
          </p:nvPr>
        </p:nvSpPr>
        <p:spPr>
          <a:xfrm>
            <a:off x="628650" y="2108198"/>
            <a:ext cx="5829300" cy="708439"/>
          </a:xfrm>
        </p:spPr>
        <p:txBody>
          <a:bodyPr wrap="square" lIns="90000" tIns="46800" rIns="90000" bIns="46800" anchor="b">
            <a:normAutofit/>
          </a:bodyPr>
          <a:lstStyle>
            <a:lvl1pPr algn="l">
              <a:defRPr sz="2475">
                <a:solidFill>
                  <a:schemeClr val="accent6"/>
                </a:solidFill>
              </a:defRPr>
            </a:lvl1pPr>
          </a:lstStyle>
          <a:p>
            <a:r>
              <a:rPr lang="zh-CN" altLang="en-US" dirty="0"/>
              <a:t>单击此处编辑母版标题样式</a:t>
            </a:r>
          </a:p>
        </p:txBody>
      </p:sp>
      <p:sp>
        <p:nvSpPr>
          <p:cNvPr id="3" name="副标题 2"/>
          <p:cNvSpPr>
            <a:spLocks noGrp="1"/>
          </p:cNvSpPr>
          <p:nvPr>
            <p:ph type="subTitle" idx="1"/>
            <p:custDataLst>
              <p:tags r:id="rId3"/>
            </p:custDataLst>
          </p:nvPr>
        </p:nvSpPr>
        <p:spPr>
          <a:xfrm>
            <a:off x="628650" y="3071796"/>
            <a:ext cx="5829300" cy="570602"/>
          </a:xfrm>
        </p:spPr>
        <p:txBody>
          <a:bodyPr wrap="square" lIns="90000" tIns="46800" rIns="90000" bIns="46800">
            <a:normAutofit/>
          </a:bodyPr>
          <a:lstStyle>
            <a:lvl1pPr marL="0" indent="0" algn="l">
              <a:buNone/>
              <a:defRPr sz="1125">
                <a:solidFill>
                  <a:schemeClr val="accent6"/>
                </a:solidFill>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dirty="0"/>
              <a:t>单击此处编辑母版副标题样式</a:t>
            </a:r>
          </a:p>
        </p:txBody>
      </p:sp>
      <p:sp>
        <p:nvSpPr>
          <p:cNvPr id="4" name="日期占位符 3"/>
          <p:cNvSpPr>
            <a:spLocks noGrp="1"/>
          </p:cNvSpPr>
          <p:nvPr>
            <p:ph type="dt" sz="half" idx="10"/>
            <p:custDataLst>
              <p:tags r:id="rId4"/>
            </p:custDataLst>
          </p:nvPr>
        </p:nvSpPr>
        <p:spPr>
          <a:xfrm>
            <a:off x="628650" y="6401991"/>
            <a:ext cx="2057400" cy="273844"/>
          </a:xfrm>
        </p:spPr>
        <p:txBody>
          <a:bodyPr/>
          <a:lstStyle/>
          <a:p>
            <a:fld id="{89DFA5F8-3355-465E-A68C-099EA57D8F58}" type="datetimeFigureOut">
              <a:rPr lang="zh-CN" altLang="en-US" smtClean="0"/>
              <a:t>2024/10/28</a:t>
            </a:fld>
            <a:endParaRPr lang="zh-CN" altLang="en-US"/>
          </a:p>
        </p:txBody>
      </p:sp>
      <p:sp>
        <p:nvSpPr>
          <p:cNvPr id="5" name="页脚占位符 4"/>
          <p:cNvSpPr>
            <a:spLocks noGrp="1"/>
          </p:cNvSpPr>
          <p:nvPr>
            <p:ph type="ftr" sz="quarter" idx="11"/>
            <p:custDataLst>
              <p:tags r:id="rId5"/>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a:xfrm>
            <a:off x="628650" y="2369542"/>
            <a:ext cx="78867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5" name="页脚占位符 4"/>
          <p:cNvSpPr>
            <a:spLocks noGrp="1"/>
          </p:cNvSpPr>
          <p:nvPr>
            <p:ph type="ftr" sz="quarter" idx="11"/>
            <p:custDataLst>
              <p:tags r:id="rId4"/>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椭圆 6"/>
          <p:cNvSpPr/>
          <p:nvPr>
            <p:custDataLst>
              <p:tags r:id="rId1"/>
            </p:custDataLst>
          </p:nvPr>
        </p:nvSpPr>
        <p:spPr>
          <a:xfrm>
            <a:off x="2682282" y="2439147"/>
            <a:ext cx="1403791" cy="1403791"/>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椭圆 7"/>
          <p:cNvSpPr/>
          <p:nvPr>
            <p:custDataLst>
              <p:tags r:id="rId2"/>
            </p:custDataLst>
          </p:nvPr>
        </p:nvSpPr>
        <p:spPr>
          <a:xfrm>
            <a:off x="2736274" y="2493668"/>
            <a:ext cx="1295807" cy="1295807"/>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accent6"/>
              </a:solidFill>
            </a:endParaRPr>
          </a:p>
        </p:txBody>
      </p:sp>
      <p:sp>
        <p:nvSpPr>
          <p:cNvPr id="9" name="矩形 2"/>
          <p:cNvSpPr/>
          <p:nvPr>
            <p:custDataLst>
              <p:tags r:id="rId3"/>
            </p:custDataLst>
          </p:nvPr>
        </p:nvSpPr>
        <p:spPr>
          <a:xfrm>
            <a:off x="3728225" y="2479455"/>
            <a:ext cx="5415775" cy="1369242"/>
          </a:xfrm>
          <a:custGeom>
            <a:avLst/>
            <a:gdLst>
              <a:gd name="connsiteX0" fmla="*/ 0 w 6097587"/>
              <a:gd name="connsiteY0" fmla="*/ 0 h 1872208"/>
              <a:gd name="connsiteX1" fmla="*/ 6097587 w 6097587"/>
              <a:gd name="connsiteY1" fmla="*/ 0 h 1872208"/>
              <a:gd name="connsiteX2" fmla="*/ 6097587 w 6097587"/>
              <a:gd name="connsiteY2" fmla="*/ 1872208 h 1872208"/>
              <a:gd name="connsiteX3" fmla="*/ 0 w 6097587"/>
              <a:gd name="connsiteY3" fmla="*/ 1872208 h 1872208"/>
              <a:gd name="connsiteX4" fmla="*/ 0 w 6097587"/>
              <a:gd name="connsiteY4" fmla="*/ 0 h 1872208"/>
              <a:gd name="connsiteX0-1" fmla="*/ 617 w 6098204"/>
              <a:gd name="connsiteY0-2" fmla="*/ 0 h 1872208"/>
              <a:gd name="connsiteX1-3" fmla="*/ 6098204 w 6098204"/>
              <a:gd name="connsiteY1-4" fmla="*/ 0 h 1872208"/>
              <a:gd name="connsiteX2-5" fmla="*/ 6098204 w 6098204"/>
              <a:gd name="connsiteY2-6" fmla="*/ 1872208 h 1872208"/>
              <a:gd name="connsiteX3-7" fmla="*/ 617 w 6098204"/>
              <a:gd name="connsiteY3-8" fmla="*/ 1872208 h 1872208"/>
              <a:gd name="connsiteX4-9" fmla="*/ 0 w 6098204"/>
              <a:gd name="connsiteY4-10" fmla="*/ 922922 h 1872208"/>
              <a:gd name="connsiteX5" fmla="*/ 617 w 6098204"/>
              <a:gd name="connsiteY5" fmla="*/ 0 h 1872208"/>
              <a:gd name="connsiteX0-11" fmla="*/ 617 w 6098204"/>
              <a:gd name="connsiteY0-12" fmla="*/ 0 h 1872208"/>
              <a:gd name="connsiteX1-13" fmla="*/ 6098204 w 6098204"/>
              <a:gd name="connsiteY1-14" fmla="*/ 0 h 1872208"/>
              <a:gd name="connsiteX2-15" fmla="*/ 6098204 w 6098204"/>
              <a:gd name="connsiteY2-16" fmla="*/ 1872208 h 1872208"/>
              <a:gd name="connsiteX3-17" fmla="*/ 617 w 6098204"/>
              <a:gd name="connsiteY3-18" fmla="*/ 1872208 h 1872208"/>
              <a:gd name="connsiteX4-19" fmla="*/ 0 w 6098204"/>
              <a:gd name="connsiteY4-20" fmla="*/ 922922 h 1872208"/>
              <a:gd name="connsiteX5-21" fmla="*/ 617 w 6098204"/>
              <a:gd name="connsiteY5-22" fmla="*/ 0 h 1872208"/>
              <a:gd name="connsiteX0-23" fmla="*/ 1 w 6097588"/>
              <a:gd name="connsiteY0-24" fmla="*/ 0 h 1872208"/>
              <a:gd name="connsiteX1-25" fmla="*/ 6097588 w 6097588"/>
              <a:gd name="connsiteY1-26" fmla="*/ 0 h 1872208"/>
              <a:gd name="connsiteX2-27" fmla="*/ 6097588 w 6097588"/>
              <a:gd name="connsiteY2-28" fmla="*/ 1872208 h 1872208"/>
              <a:gd name="connsiteX3-29" fmla="*/ 1 w 6097588"/>
              <a:gd name="connsiteY3-30" fmla="*/ 1872208 h 1872208"/>
              <a:gd name="connsiteX4-31" fmla="*/ 665132 w 6097588"/>
              <a:gd name="connsiteY4-32" fmla="*/ 987090 h 1872208"/>
              <a:gd name="connsiteX5-33" fmla="*/ 1 w 6097588"/>
              <a:gd name="connsiteY5-34" fmla="*/ 0 h 1872208"/>
              <a:gd name="connsiteX0-35" fmla="*/ 0 w 6097587"/>
              <a:gd name="connsiteY0-36" fmla="*/ 0 h 1872208"/>
              <a:gd name="connsiteX1-37" fmla="*/ 6097587 w 6097587"/>
              <a:gd name="connsiteY1-38" fmla="*/ 0 h 1872208"/>
              <a:gd name="connsiteX2-39" fmla="*/ 6097587 w 6097587"/>
              <a:gd name="connsiteY2-40" fmla="*/ 1872208 h 1872208"/>
              <a:gd name="connsiteX3-41" fmla="*/ 0 w 6097587"/>
              <a:gd name="connsiteY3-42" fmla="*/ 1872208 h 1872208"/>
              <a:gd name="connsiteX4-43" fmla="*/ 665131 w 6097587"/>
              <a:gd name="connsiteY4-44" fmla="*/ 987090 h 1872208"/>
              <a:gd name="connsiteX5-45" fmla="*/ 0 w 6097587"/>
              <a:gd name="connsiteY5-46" fmla="*/ 0 h 1872208"/>
              <a:gd name="connsiteX0-47" fmla="*/ 0 w 6097587"/>
              <a:gd name="connsiteY0-48" fmla="*/ 0 h 1872208"/>
              <a:gd name="connsiteX1-49" fmla="*/ 6097587 w 6097587"/>
              <a:gd name="connsiteY1-50" fmla="*/ 0 h 1872208"/>
              <a:gd name="connsiteX2-51" fmla="*/ 6097587 w 6097587"/>
              <a:gd name="connsiteY2-52" fmla="*/ 1872208 h 1872208"/>
              <a:gd name="connsiteX3-53" fmla="*/ 0 w 6097587"/>
              <a:gd name="connsiteY3-54" fmla="*/ 1872208 h 1872208"/>
              <a:gd name="connsiteX4-55" fmla="*/ 649089 w 6097587"/>
              <a:gd name="connsiteY4-56" fmla="*/ 963027 h 1872208"/>
              <a:gd name="connsiteX5-57" fmla="*/ 0 w 6097587"/>
              <a:gd name="connsiteY5-58" fmla="*/ 0 h 1872208"/>
              <a:gd name="connsiteX0-59" fmla="*/ 0 w 6097587"/>
              <a:gd name="connsiteY0-60" fmla="*/ 0 h 1872208"/>
              <a:gd name="connsiteX1-61" fmla="*/ 6097587 w 6097587"/>
              <a:gd name="connsiteY1-62" fmla="*/ 0 h 1872208"/>
              <a:gd name="connsiteX2-63" fmla="*/ 6097587 w 6097587"/>
              <a:gd name="connsiteY2-64" fmla="*/ 1872208 h 1872208"/>
              <a:gd name="connsiteX3-65" fmla="*/ 0 w 6097587"/>
              <a:gd name="connsiteY3-66" fmla="*/ 1872208 h 1872208"/>
              <a:gd name="connsiteX4-67" fmla="*/ 649089 w 6097587"/>
              <a:gd name="connsiteY4-68" fmla="*/ 963027 h 1872208"/>
              <a:gd name="connsiteX5-69" fmla="*/ 0 w 6097587"/>
              <a:gd name="connsiteY5-70" fmla="*/ 0 h 1872208"/>
              <a:gd name="connsiteX0-71" fmla="*/ 0 w 6097587"/>
              <a:gd name="connsiteY0-72" fmla="*/ 0 h 1872208"/>
              <a:gd name="connsiteX1-73" fmla="*/ 6097587 w 6097587"/>
              <a:gd name="connsiteY1-74" fmla="*/ 0 h 1872208"/>
              <a:gd name="connsiteX2-75" fmla="*/ 6097587 w 6097587"/>
              <a:gd name="connsiteY2-76" fmla="*/ 1872208 h 1872208"/>
              <a:gd name="connsiteX3-77" fmla="*/ 0 w 6097587"/>
              <a:gd name="connsiteY3-78" fmla="*/ 1872208 h 1872208"/>
              <a:gd name="connsiteX4-79" fmla="*/ 649089 w 6097587"/>
              <a:gd name="connsiteY4-80" fmla="*/ 963027 h 1872208"/>
              <a:gd name="connsiteX5-81" fmla="*/ 0 w 6097587"/>
              <a:gd name="connsiteY5-82" fmla="*/ 0 h 1872208"/>
              <a:gd name="connsiteX0-83" fmla="*/ 0 w 6097587"/>
              <a:gd name="connsiteY0-84" fmla="*/ 0 h 1872208"/>
              <a:gd name="connsiteX1-85" fmla="*/ 6097587 w 6097587"/>
              <a:gd name="connsiteY1-86" fmla="*/ 0 h 1872208"/>
              <a:gd name="connsiteX2-87" fmla="*/ 6097587 w 6097587"/>
              <a:gd name="connsiteY2-88" fmla="*/ 1872208 h 1872208"/>
              <a:gd name="connsiteX3-89" fmla="*/ 0 w 6097587"/>
              <a:gd name="connsiteY3-90" fmla="*/ 1872208 h 1872208"/>
              <a:gd name="connsiteX4-91" fmla="*/ 649089 w 6097587"/>
              <a:gd name="connsiteY4-92" fmla="*/ 963027 h 1872208"/>
              <a:gd name="connsiteX5-93" fmla="*/ 0 w 6097587"/>
              <a:gd name="connsiteY5-94" fmla="*/ 0 h 1872208"/>
              <a:gd name="connsiteX0-95" fmla="*/ 0 w 6097587"/>
              <a:gd name="connsiteY0-96" fmla="*/ 0 h 1872208"/>
              <a:gd name="connsiteX1-97" fmla="*/ 6097587 w 6097587"/>
              <a:gd name="connsiteY1-98" fmla="*/ 0 h 1872208"/>
              <a:gd name="connsiteX2-99" fmla="*/ 6097587 w 6097587"/>
              <a:gd name="connsiteY2-100" fmla="*/ 1872208 h 1872208"/>
              <a:gd name="connsiteX3-101" fmla="*/ 0 w 6097587"/>
              <a:gd name="connsiteY3-102" fmla="*/ 1872208 h 1872208"/>
              <a:gd name="connsiteX4-103" fmla="*/ 649089 w 6097587"/>
              <a:gd name="connsiteY4-104" fmla="*/ 963027 h 1872208"/>
              <a:gd name="connsiteX5-105" fmla="*/ 0 w 6097587"/>
              <a:gd name="connsiteY5-106" fmla="*/ 0 h 1872208"/>
              <a:gd name="connsiteX0-107" fmla="*/ 21125 w 6097587"/>
              <a:gd name="connsiteY0-108" fmla="*/ 0 h 1872208"/>
              <a:gd name="connsiteX1-109" fmla="*/ 6097587 w 6097587"/>
              <a:gd name="connsiteY1-110" fmla="*/ 0 h 1872208"/>
              <a:gd name="connsiteX2-111" fmla="*/ 6097587 w 6097587"/>
              <a:gd name="connsiteY2-112" fmla="*/ 1872208 h 1872208"/>
              <a:gd name="connsiteX3-113" fmla="*/ 0 w 6097587"/>
              <a:gd name="connsiteY3-114" fmla="*/ 1872208 h 1872208"/>
              <a:gd name="connsiteX4-115" fmla="*/ 649089 w 6097587"/>
              <a:gd name="connsiteY4-116" fmla="*/ 963027 h 1872208"/>
              <a:gd name="connsiteX5-117" fmla="*/ 21125 w 6097587"/>
              <a:gd name="connsiteY5-118" fmla="*/ 0 h 1872208"/>
              <a:gd name="connsiteX0-119" fmla="*/ 45268 w 6097587"/>
              <a:gd name="connsiteY0-120" fmla="*/ 0 h 1875225"/>
              <a:gd name="connsiteX1-121" fmla="*/ 6097587 w 6097587"/>
              <a:gd name="connsiteY1-122" fmla="*/ 3017 h 1875225"/>
              <a:gd name="connsiteX2-123" fmla="*/ 6097587 w 6097587"/>
              <a:gd name="connsiteY2-124" fmla="*/ 1875225 h 1875225"/>
              <a:gd name="connsiteX3-125" fmla="*/ 0 w 6097587"/>
              <a:gd name="connsiteY3-126" fmla="*/ 1875225 h 1875225"/>
              <a:gd name="connsiteX4-127" fmla="*/ 649089 w 6097587"/>
              <a:gd name="connsiteY4-128" fmla="*/ 966044 h 1875225"/>
              <a:gd name="connsiteX5-129" fmla="*/ 45268 w 6097587"/>
              <a:gd name="connsiteY5-130" fmla="*/ 0 h 1875225"/>
              <a:gd name="connsiteX0-131" fmla="*/ 45268 w 6097587"/>
              <a:gd name="connsiteY0-132" fmla="*/ 0 h 1875225"/>
              <a:gd name="connsiteX1-133" fmla="*/ 6097587 w 6097587"/>
              <a:gd name="connsiteY1-134" fmla="*/ 3017 h 1875225"/>
              <a:gd name="connsiteX2-135" fmla="*/ 6097587 w 6097587"/>
              <a:gd name="connsiteY2-136" fmla="*/ 1875225 h 1875225"/>
              <a:gd name="connsiteX3-137" fmla="*/ 0 w 6097587"/>
              <a:gd name="connsiteY3-138" fmla="*/ 1875225 h 1875225"/>
              <a:gd name="connsiteX4-139" fmla="*/ 649089 w 6097587"/>
              <a:gd name="connsiteY4-140" fmla="*/ 966044 h 1875225"/>
              <a:gd name="connsiteX5-141" fmla="*/ 45268 w 6097587"/>
              <a:gd name="connsiteY5-142" fmla="*/ 0 h 1875225"/>
              <a:gd name="connsiteX0-143" fmla="*/ 0 w 6052319"/>
              <a:gd name="connsiteY0-144" fmla="*/ 0 h 1875225"/>
              <a:gd name="connsiteX1-145" fmla="*/ 6052319 w 6052319"/>
              <a:gd name="connsiteY1-146" fmla="*/ 3017 h 1875225"/>
              <a:gd name="connsiteX2-147" fmla="*/ 6052319 w 6052319"/>
              <a:gd name="connsiteY2-148" fmla="*/ 1875225 h 1875225"/>
              <a:gd name="connsiteX3-149" fmla="*/ 18106 w 6052319"/>
              <a:gd name="connsiteY3-150" fmla="*/ 1872207 h 1875225"/>
              <a:gd name="connsiteX4-151" fmla="*/ 603821 w 6052319"/>
              <a:gd name="connsiteY4-152" fmla="*/ 966044 h 1875225"/>
              <a:gd name="connsiteX5-153" fmla="*/ 0 w 6052319"/>
              <a:gd name="connsiteY5-154" fmla="*/ 0 h 1875225"/>
              <a:gd name="connsiteX0-155" fmla="*/ 0 w 6052319"/>
              <a:gd name="connsiteY0-156" fmla="*/ 0 h 1875225"/>
              <a:gd name="connsiteX1-157" fmla="*/ 6052319 w 6052319"/>
              <a:gd name="connsiteY1-158" fmla="*/ 3017 h 1875225"/>
              <a:gd name="connsiteX2-159" fmla="*/ 6052319 w 6052319"/>
              <a:gd name="connsiteY2-160" fmla="*/ 1875225 h 1875225"/>
              <a:gd name="connsiteX3-161" fmla="*/ 18106 w 6052319"/>
              <a:gd name="connsiteY3-162" fmla="*/ 1872207 h 1875225"/>
              <a:gd name="connsiteX4-163" fmla="*/ 603821 w 6052319"/>
              <a:gd name="connsiteY4-164" fmla="*/ 966044 h 1875225"/>
              <a:gd name="connsiteX5-165" fmla="*/ 0 w 6052319"/>
              <a:gd name="connsiteY5-166" fmla="*/ 0 h 1875225"/>
              <a:gd name="connsiteX0-167" fmla="*/ 0 w 6777029"/>
              <a:gd name="connsiteY0-168" fmla="*/ 1847 h 1877072"/>
              <a:gd name="connsiteX1-169" fmla="*/ 6777029 w 6777029"/>
              <a:gd name="connsiteY1-170" fmla="*/ 0 h 1877072"/>
              <a:gd name="connsiteX2-171" fmla="*/ 6052319 w 6777029"/>
              <a:gd name="connsiteY2-172" fmla="*/ 1877072 h 1877072"/>
              <a:gd name="connsiteX3-173" fmla="*/ 18106 w 6777029"/>
              <a:gd name="connsiteY3-174" fmla="*/ 1874054 h 1877072"/>
              <a:gd name="connsiteX4-175" fmla="*/ 603821 w 6777029"/>
              <a:gd name="connsiteY4-176" fmla="*/ 967891 h 1877072"/>
              <a:gd name="connsiteX5-177" fmla="*/ 0 w 6777029"/>
              <a:gd name="connsiteY5-178" fmla="*/ 1847 h 1877072"/>
              <a:gd name="connsiteX0-179" fmla="*/ 0 w 6781893"/>
              <a:gd name="connsiteY0-180" fmla="*/ 1847 h 1881936"/>
              <a:gd name="connsiteX1-181" fmla="*/ 6777029 w 6781893"/>
              <a:gd name="connsiteY1-182" fmla="*/ 0 h 1881936"/>
              <a:gd name="connsiteX2-183" fmla="*/ 6781893 w 6781893"/>
              <a:gd name="connsiteY2-184" fmla="*/ 1881936 h 1881936"/>
              <a:gd name="connsiteX3-185" fmla="*/ 18106 w 6781893"/>
              <a:gd name="connsiteY3-186" fmla="*/ 1874054 h 1881936"/>
              <a:gd name="connsiteX4-187" fmla="*/ 603821 w 6781893"/>
              <a:gd name="connsiteY4-188" fmla="*/ 967891 h 1881936"/>
              <a:gd name="connsiteX5-189" fmla="*/ 0 w 6781893"/>
              <a:gd name="connsiteY5-190" fmla="*/ 1847 h 1881936"/>
              <a:gd name="connsiteX0-191" fmla="*/ 0 w 6781893"/>
              <a:gd name="connsiteY0-192" fmla="*/ 1847 h 1881936"/>
              <a:gd name="connsiteX1-193" fmla="*/ 6777029 w 6781893"/>
              <a:gd name="connsiteY1-194" fmla="*/ 0 h 1881936"/>
              <a:gd name="connsiteX2-195" fmla="*/ 6781893 w 6781893"/>
              <a:gd name="connsiteY2-196" fmla="*/ 1881936 h 1881936"/>
              <a:gd name="connsiteX3-197" fmla="*/ 43388 w 6781893"/>
              <a:gd name="connsiteY3-198" fmla="*/ 1874054 h 1881936"/>
              <a:gd name="connsiteX4-199" fmla="*/ 603821 w 6781893"/>
              <a:gd name="connsiteY4-200" fmla="*/ 967891 h 1881936"/>
              <a:gd name="connsiteX5-201" fmla="*/ 0 w 6781893"/>
              <a:gd name="connsiteY5-202" fmla="*/ 1847 h 1881936"/>
              <a:gd name="connsiteX0-203" fmla="*/ 0 w 6781893"/>
              <a:gd name="connsiteY0-204" fmla="*/ 1847 h 1881936"/>
              <a:gd name="connsiteX1-205" fmla="*/ 6777029 w 6781893"/>
              <a:gd name="connsiteY1-206" fmla="*/ 0 h 1881936"/>
              <a:gd name="connsiteX2-207" fmla="*/ 6781893 w 6781893"/>
              <a:gd name="connsiteY2-208" fmla="*/ 1881936 h 1881936"/>
              <a:gd name="connsiteX3-209" fmla="*/ 43388 w 6781893"/>
              <a:gd name="connsiteY3-210" fmla="*/ 1874054 h 1881936"/>
              <a:gd name="connsiteX4-211" fmla="*/ 603821 w 6781893"/>
              <a:gd name="connsiteY4-212" fmla="*/ 967891 h 1881936"/>
              <a:gd name="connsiteX5-213" fmla="*/ 0 w 6781893"/>
              <a:gd name="connsiteY5-214" fmla="*/ 1847 h 1881936"/>
              <a:gd name="connsiteX0-215" fmla="*/ 0 w 7456652"/>
              <a:gd name="connsiteY0-216" fmla="*/ 0 h 1880089"/>
              <a:gd name="connsiteX1-217" fmla="*/ 7456650 w 7456652"/>
              <a:gd name="connsiteY1-218" fmla="*/ 4331 h 1880089"/>
              <a:gd name="connsiteX2-219" fmla="*/ 6781893 w 7456652"/>
              <a:gd name="connsiteY2-220" fmla="*/ 1880089 h 1880089"/>
              <a:gd name="connsiteX3-221" fmla="*/ 43388 w 7456652"/>
              <a:gd name="connsiteY3-222" fmla="*/ 1872207 h 1880089"/>
              <a:gd name="connsiteX4-223" fmla="*/ 603821 w 7456652"/>
              <a:gd name="connsiteY4-224" fmla="*/ 966044 h 1880089"/>
              <a:gd name="connsiteX5-225" fmla="*/ 0 w 7456652"/>
              <a:gd name="connsiteY5-226" fmla="*/ 0 h 1880089"/>
              <a:gd name="connsiteX0-227" fmla="*/ 0 w 7456659"/>
              <a:gd name="connsiteY0-228" fmla="*/ 0 h 1886267"/>
              <a:gd name="connsiteX1-229" fmla="*/ 7456650 w 7456659"/>
              <a:gd name="connsiteY1-230" fmla="*/ 4331 h 1886267"/>
              <a:gd name="connsiteX2-231" fmla="*/ 7263807 w 7456659"/>
              <a:gd name="connsiteY2-232" fmla="*/ 1886267 h 1886267"/>
              <a:gd name="connsiteX3-233" fmla="*/ 43388 w 7456659"/>
              <a:gd name="connsiteY3-234" fmla="*/ 1872207 h 1886267"/>
              <a:gd name="connsiteX4-235" fmla="*/ 603821 w 7456659"/>
              <a:gd name="connsiteY4-236" fmla="*/ 966044 h 1886267"/>
              <a:gd name="connsiteX5-237" fmla="*/ 0 w 7456659"/>
              <a:gd name="connsiteY5-238" fmla="*/ 0 h 1886267"/>
              <a:gd name="connsiteX0-239" fmla="*/ 0 w 7263807"/>
              <a:gd name="connsiteY0-240" fmla="*/ 0 h 1886267"/>
              <a:gd name="connsiteX1-241" fmla="*/ 7252764 w 7263807"/>
              <a:gd name="connsiteY1-242" fmla="*/ 16688 h 1886267"/>
              <a:gd name="connsiteX2-243" fmla="*/ 7263807 w 7263807"/>
              <a:gd name="connsiteY2-244" fmla="*/ 1886267 h 1886267"/>
              <a:gd name="connsiteX3-245" fmla="*/ 43388 w 7263807"/>
              <a:gd name="connsiteY3-246" fmla="*/ 1872207 h 1886267"/>
              <a:gd name="connsiteX4-247" fmla="*/ 603821 w 7263807"/>
              <a:gd name="connsiteY4-248" fmla="*/ 966044 h 1886267"/>
              <a:gd name="connsiteX5-249" fmla="*/ 0 w 7263807"/>
              <a:gd name="connsiteY5-250" fmla="*/ 0 h 1886267"/>
              <a:gd name="connsiteX0-251" fmla="*/ 0 w 7263807"/>
              <a:gd name="connsiteY0-252" fmla="*/ 0 h 1886267"/>
              <a:gd name="connsiteX1-253" fmla="*/ 7252764 w 7263807"/>
              <a:gd name="connsiteY1-254" fmla="*/ 16688 h 1886267"/>
              <a:gd name="connsiteX2-255" fmla="*/ 7263807 w 7263807"/>
              <a:gd name="connsiteY2-256" fmla="*/ 1886267 h 1886267"/>
              <a:gd name="connsiteX3-257" fmla="*/ 66834 w 7263807"/>
              <a:gd name="connsiteY3-258" fmla="*/ 1872207 h 1886267"/>
              <a:gd name="connsiteX4-259" fmla="*/ 603821 w 7263807"/>
              <a:gd name="connsiteY4-260" fmla="*/ 966044 h 1886267"/>
              <a:gd name="connsiteX5-261" fmla="*/ 0 w 7263807"/>
              <a:gd name="connsiteY5-262" fmla="*/ 0 h 1886267"/>
              <a:gd name="connsiteX0-263" fmla="*/ 5556 w 7269363"/>
              <a:gd name="connsiteY0-264" fmla="*/ 0 h 1886267"/>
              <a:gd name="connsiteX1-265" fmla="*/ 7258320 w 7269363"/>
              <a:gd name="connsiteY1-266" fmla="*/ 16688 h 1886267"/>
              <a:gd name="connsiteX2-267" fmla="*/ 7269363 w 7269363"/>
              <a:gd name="connsiteY2-268" fmla="*/ 1886267 h 1886267"/>
              <a:gd name="connsiteX3-269" fmla="*/ 0 w 7269363"/>
              <a:gd name="connsiteY3-270" fmla="*/ 1876142 h 1886267"/>
              <a:gd name="connsiteX4-271" fmla="*/ 609377 w 7269363"/>
              <a:gd name="connsiteY4-272" fmla="*/ 966044 h 1886267"/>
              <a:gd name="connsiteX5-273" fmla="*/ 5556 w 7269363"/>
              <a:gd name="connsiteY5-274" fmla="*/ 0 h 1886267"/>
              <a:gd name="connsiteX0-275" fmla="*/ 5556 w 7269363"/>
              <a:gd name="connsiteY0-276" fmla="*/ 0 h 1886267"/>
              <a:gd name="connsiteX1-277" fmla="*/ 7258320 w 7269363"/>
              <a:gd name="connsiteY1-278" fmla="*/ 16688 h 1886267"/>
              <a:gd name="connsiteX2-279" fmla="*/ 7269363 w 7269363"/>
              <a:gd name="connsiteY2-280" fmla="*/ 1886267 h 1886267"/>
              <a:gd name="connsiteX3-281" fmla="*/ 0 w 7269363"/>
              <a:gd name="connsiteY3-282" fmla="*/ 1876142 h 1886267"/>
              <a:gd name="connsiteX4-283" fmla="*/ 571277 w 7269363"/>
              <a:gd name="connsiteY4-284" fmla="*/ 973915 h 1886267"/>
              <a:gd name="connsiteX5-285" fmla="*/ 5556 w 7269363"/>
              <a:gd name="connsiteY5-286" fmla="*/ 0 h 1886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269363" h="1886267">
                <a:moveTo>
                  <a:pt x="5556" y="0"/>
                </a:moveTo>
                <a:lnTo>
                  <a:pt x="7258320" y="16688"/>
                </a:lnTo>
                <a:cubicBezTo>
                  <a:pt x="7259941" y="644000"/>
                  <a:pt x="7267742" y="1258955"/>
                  <a:pt x="7269363" y="1886267"/>
                </a:cubicBezTo>
                <a:lnTo>
                  <a:pt x="0" y="1876142"/>
                </a:lnTo>
                <a:cubicBezTo>
                  <a:pt x="411803" y="1636152"/>
                  <a:pt x="571483" y="1290344"/>
                  <a:pt x="571277" y="973915"/>
                </a:cubicBezTo>
                <a:cubicBezTo>
                  <a:pt x="571483" y="666274"/>
                  <a:pt x="512912" y="229377"/>
                  <a:pt x="55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10" name="图片 9"/>
          <p:cNvPicPr>
            <a:picLocks noChangeAspect="1"/>
          </p:cNvPicPr>
          <p:nvPr>
            <p:custDataLst>
              <p:tags r:id="rId4"/>
            </p:custDataLst>
          </p:nvPr>
        </p:nvPicPr>
        <p:blipFill>
          <a:blip r:embed="rId10"/>
          <a:stretch>
            <a:fillRect/>
          </a:stretch>
        </p:blipFill>
        <p:spPr>
          <a:xfrm>
            <a:off x="166189" y="3828213"/>
            <a:ext cx="3969938" cy="2359490"/>
          </a:xfrm>
          <a:prstGeom prst="rect">
            <a:avLst/>
          </a:prstGeom>
        </p:spPr>
      </p:pic>
      <p:sp>
        <p:nvSpPr>
          <p:cNvPr id="2" name="标题 1"/>
          <p:cNvSpPr>
            <a:spLocks noGrp="1"/>
          </p:cNvSpPr>
          <p:nvPr>
            <p:ph type="title" hasCustomPrompt="1"/>
            <p:custDataLst>
              <p:tags r:id="rId5"/>
            </p:custDataLst>
          </p:nvPr>
        </p:nvSpPr>
        <p:spPr>
          <a:xfrm>
            <a:off x="4341180" y="2698712"/>
            <a:ext cx="4654118" cy="907379"/>
          </a:xfrm>
        </p:spPr>
        <p:txBody>
          <a:bodyPr anchor="ctr">
            <a:normAutofit/>
          </a:bodyPr>
          <a:lstStyle>
            <a:lvl1pPr algn="ctr">
              <a:defRPr sz="2250">
                <a:solidFill>
                  <a:schemeClr val="accent6"/>
                </a:solidFill>
              </a:defRPr>
            </a:lvl1pPr>
          </a:lstStyle>
          <a:p>
            <a:r>
              <a:rPr lang="zh-CN" altLang="en-US" dirty="0"/>
              <a:t>单击此处编辑标题</a:t>
            </a:r>
          </a:p>
        </p:txBody>
      </p:sp>
      <p:sp>
        <p:nvSpPr>
          <p:cNvPr id="4" name="日期占位符 3"/>
          <p:cNvSpPr>
            <a:spLocks noGrp="1"/>
          </p:cNvSpPr>
          <p:nvPr>
            <p:ph type="dt" sz="half" idx="10"/>
            <p:custDataLst>
              <p:tags r:id="rId6"/>
            </p:custDataLst>
          </p:nvPr>
        </p:nvSpPr>
        <p:spPr>
          <a:xfrm>
            <a:off x="628650" y="6401991"/>
            <a:ext cx="2057400" cy="273844"/>
          </a:xfrm>
        </p:spPr>
        <p:txBody>
          <a:bodyPr/>
          <a:lstStyle/>
          <a:p>
            <a:fld id="{89DFA5F8-3355-465E-A68C-099EA57D8F58}" type="datetimeFigureOut">
              <a:rPr lang="zh-CN" altLang="en-US" smtClean="0"/>
              <a:t>2024/10/28</a:t>
            </a:fld>
            <a:endParaRPr lang="zh-CN" altLang="en-US"/>
          </a:p>
        </p:txBody>
      </p:sp>
      <p:sp>
        <p:nvSpPr>
          <p:cNvPr id="5" name="页脚占位符 4"/>
          <p:cNvSpPr>
            <a:spLocks noGrp="1"/>
          </p:cNvSpPr>
          <p:nvPr>
            <p:ph type="ftr" sz="quarter" idx="11"/>
            <p:custDataLst>
              <p:tags r:id="rId7"/>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8"/>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628650" y="2369542"/>
            <a:ext cx="38862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4629150" y="2369542"/>
            <a:ext cx="38862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6" name="页脚占位符 5"/>
          <p:cNvSpPr>
            <a:spLocks noGrp="1"/>
          </p:cNvSpPr>
          <p:nvPr>
            <p:ph type="ftr" sz="quarter" idx="11"/>
            <p:custDataLst>
              <p:tags r:id="rId5"/>
            </p:custDataLst>
          </p:nvPr>
        </p:nvSpPr>
        <p:spPr>
          <a:xfrm>
            <a:off x="3028950" y="6401991"/>
            <a:ext cx="3086100" cy="273844"/>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1" y="530820"/>
            <a:ext cx="7886700" cy="994172"/>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629841" y="1847950"/>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629841" y="3062366"/>
            <a:ext cx="3868340" cy="26805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4629150" y="1847950"/>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4629150" y="3062366"/>
            <a:ext cx="3887391" cy="26805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8" name="页脚占位符 7"/>
          <p:cNvSpPr>
            <a:spLocks noGrp="1"/>
          </p:cNvSpPr>
          <p:nvPr>
            <p:ph type="ftr" sz="quarter" idx="11"/>
            <p:custDataLst>
              <p:tags r:id="rId7"/>
            </p:custDataLst>
          </p:nvPr>
        </p:nvSpPr>
        <p:spPr>
          <a:xfrm>
            <a:off x="3028950" y="6401991"/>
            <a:ext cx="3086100" cy="273844"/>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28650" y="6401991"/>
            <a:ext cx="2057400" cy="273844"/>
          </a:xfrm>
        </p:spPr>
        <p:txBody>
          <a:bodyPr/>
          <a:lstStyle/>
          <a:p>
            <a:fld id="{89DFA5F8-3355-465E-A68C-099EA57D8F58}" type="datetimeFigureOut">
              <a:rPr lang="zh-CN" altLang="en-US" smtClean="0"/>
              <a:t>2024/10/28</a:t>
            </a:fld>
            <a:endParaRPr lang="zh-CN" altLang="en-US"/>
          </a:p>
        </p:txBody>
      </p:sp>
      <p:sp>
        <p:nvSpPr>
          <p:cNvPr id="4" name="页脚占位符 3"/>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401991"/>
            <a:ext cx="2057400" cy="273844"/>
          </a:xfrm>
        </p:spPr>
        <p:txBody>
          <a:bodyPr/>
          <a:lstStyle/>
          <a:p>
            <a:fld id="{644D3036-D038-4ABE-9F0E-69061AA000CF}" type="slidenum">
              <a:rPr lang="zh-CN" altLang="en-US" smtClean="0"/>
              <a:t>‹#›</a:t>
            </a:fld>
            <a:endParaRPr lang="zh-CN" altLang="en-US"/>
          </a:p>
        </p:txBody>
      </p:sp>
      <p:sp>
        <p:nvSpPr>
          <p:cNvPr id="7" name="标题 6"/>
          <p:cNvSpPr>
            <a:spLocks noGrp="1"/>
          </p:cNvSpPr>
          <p:nvPr>
            <p:ph type="title"/>
            <p:custDataLst>
              <p:tags r:id="rId4"/>
            </p:custDataLst>
          </p:nvPr>
        </p:nvSpPr>
        <p:spPr>
          <a:xfrm>
            <a:off x="628650" y="530820"/>
            <a:ext cx="7886700" cy="994172"/>
          </a:xfrm>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28650" y="6401991"/>
            <a:ext cx="2057400" cy="273844"/>
          </a:xfrm>
        </p:spPr>
        <p:txBody>
          <a:bodyPr/>
          <a:lstStyle/>
          <a:p>
            <a:fld id="{89DFA5F8-3355-465E-A68C-099EA57D8F58}" type="datetimeFigureOut">
              <a:rPr lang="zh-CN" altLang="en-US" smtClean="0"/>
              <a:t>2024/10/28</a:t>
            </a:fld>
            <a:endParaRPr lang="zh-CN" altLang="en-US"/>
          </a:p>
        </p:txBody>
      </p:sp>
      <p:sp>
        <p:nvSpPr>
          <p:cNvPr id="3" name="页脚占位符 2"/>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0" y="657225"/>
            <a:ext cx="3123900" cy="1200150"/>
          </a:xfrm>
        </p:spPr>
        <p:txBody>
          <a:bodyPr anchor="t" anchorCtr="0">
            <a:normAutofit/>
          </a:bodyPr>
          <a:lstStyle>
            <a:lvl1pPr>
              <a:defRPr sz="2025"/>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3888000" y="1132650"/>
            <a:ext cx="4627800" cy="40527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zh-CN" altLang="en-US" dirty="0"/>
          </a:p>
        </p:txBody>
      </p:sp>
      <p:sp>
        <p:nvSpPr>
          <p:cNvPr id="4" name="文本占位符 3"/>
          <p:cNvSpPr>
            <a:spLocks noGrp="1"/>
          </p:cNvSpPr>
          <p:nvPr>
            <p:ph type="body" sz="half" idx="2"/>
            <p:custDataLst>
              <p:tags r:id="rId3"/>
            </p:custDataLst>
          </p:nvPr>
        </p:nvSpPr>
        <p:spPr>
          <a:xfrm>
            <a:off x="629840" y="2533849"/>
            <a:ext cx="3123900" cy="2858691"/>
          </a:xfrm>
        </p:spPr>
        <p:txBody>
          <a:bodyPr>
            <a:normAutofit/>
          </a:bodyPr>
          <a:lstStyle>
            <a:lvl1pPr marL="0" indent="0">
              <a:buNone/>
              <a:defRPr sz="1125"/>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a:xfrm>
            <a:off x="628650" y="6401991"/>
            <a:ext cx="2057400" cy="273844"/>
          </a:xfrm>
        </p:spPr>
        <p:txBody>
          <a:bodyPr/>
          <a:lstStyle/>
          <a:p>
            <a:fld id="{9EFD9D74-47D9-4702-A33C-335B63B48DBF}" type="datetimeFigureOut">
              <a:rPr lang="zh-CN" altLang="en-US" smtClean="0"/>
              <a:t>2024/10/28</a:t>
            </a:fld>
            <a:endParaRPr lang="zh-CN" altLang="en-US" dirty="0"/>
          </a:p>
        </p:txBody>
      </p:sp>
      <p:sp>
        <p:nvSpPr>
          <p:cNvPr id="6" name="页脚占位符 5"/>
          <p:cNvSpPr>
            <a:spLocks noGrp="1"/>
          </p:cNvSpPr>
          <p:nvPr>
            <p:ph type="ftr" sz="quarter" idx="11"/>
            <p:custDataLst>
              <p:tags r:id="rId5"/>
            </p:custDataLst>
          </p:nvPr>
        </p:nvSpPr>
        <p:spPr>
          <a:xfrm>
            <a:off x="3028950" y="6401991"/>
            <a:ext cx="3086100" cy="273844"/>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6457950" y="6401991"/>
            <a:ext cx="2057400" cy="273844"/>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368363" y="1091605"/>
            <a:ext cx="1146987" cy="4358879"/>
          </a:xfrm>
        </p:spPr>
        <p:txBody>
          <a:bodyPr vert="eaVert">
            <a:normAutofit/>
          </a:bodyPr>
          <a:lstStyle>
            <a:lvl1pPr>
              <a:defRPr sz="2025"/>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628650" y="1091605"/>
            <a:ext cx="6659968" cy="4358879"/>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5" name="页脚占位符 4"/>
          <p:cNvSpPr>
            <a:spLocks noGrp="1"/>
          </p:cNvSpPr>
          <p:nvPr>
            <p:ph type="ftr" sz="quarter" idx="11"/>
            <p:custDataLst>
              <p:tags r:id="rId4"/>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4" name="页脚占位符 3"/>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401991"/>
            <a:ext cx="2057400" cy="273844"/>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28650" y="1246414"/>
            <a:ext cx="7886700" cy="416922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7"/>
          <a:stretch>
            <a:fillRect/>
          </a:stretch>
        </p:blipFill>
        <p:spPr>
          <a:xfrm>
            <a:off x="4621201" y="3557403"/>
            <a:ext cx="4366931" cy="2595440"/>
          </a:xfrm>
          <a:prstGeom prst="rect">
            <a:avLst/>
          </a:prstGeom>
        </p:spPr>
      </p:pic>
      <p:sp>
        <p:nvSpPr>
          <p:cNvPr id="2" name="标题 1"/>
          <p:cNvSpPr>
            <a:spLocks noGrp="1"/>
          </p:cNvSpPr>
          <p:nvPr>
            <p:ph type="title"/>
            <p:custDataLst>
              <p:tags r:id="rId2"/>
            </p:custDataLst>
          </p:nvPr>
        </p:nvSpPr>
        <p:spPr>
          <a:xfrm>
            <a:off x="628650" y="2643707"/>
            <a:ext cx="7886700" cy="994172"/>
          </a:xfrm>
        </p:spPr>
        <p:txBody>
          <a:bodyPr vert="horz" lIns="90000" tIns="46800" rIns="90000" bIns="46800" rtlCol="0" anchor="ctr" anchorCtr="0">
            <a:normAutofit/>
          </a:bodyPr>
          <a:lstStyle>
            <a:lvl1pPr marL="0" marR="0" algn="ctr" defTabSz="914400" rtl="0" eaLnBrk="1" fontAlgn="auto" latinLnBrk="0" hangingPunct="1">
              <a:lnSpc>
                <a:spcPct val="120000"/>
              </a:lnSpc>
              <a:buNone/>
              <a:defRPr kumimoji="0" lang="zh-CN" altLang="en-US" sz="2475" b="0" i="0" u="none" strike="noStrike" kern="1200" cap="none" spc="0" normalizeH="0" baseline="0" noProof="1" dirty="0">
                <a:solidFill>
                  <a:schemeClr val="accent6"/>
                </a:solidFill>
                <a:uFillTx/>
                <a:latin typeface="Microsoft YaHei" panose="020B0503020204020204" charset="-122"/>
                <a:ea typeface="Microsoft YaHei" panose="020B0503020204020204" charset="-122"/>
                <a:cs typeface="+mj-cs"/>
                <a:sym typeface="+mn-ea"/>
              </a:defRPr>
            </a:lvl1pPr>
          </a:lstStyle>
          <a:p>
            <a:pPr lvl="0"/>
            <a:r>
              <a:rPr lang="zh-CN" altLang="en-US" dirty="0">
                <a:sym typeface="+mn-ea"/>
              </a:rPr>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t>2024/10/28</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lvl1pPr>
              <a:defRPr>
                <a:latin typeface="Microsoft YaHei" panose="020B0503020204020204" charset="-122"/>
                <a:ea typeface="Microsoft YaHei"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lvl1pPr>
              <a:defRPr baseline="0">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4" name="页脚占位符 3"/>
          <p:cNvSpPr>
            <a:spLocks noGrp="1"/>
          </p:cNvSpPr>
          <p:nvPr>
            <p:ph type="ftr" sz="quarter" idx="11"/>
            <p:custDataLst>
              <p:tags r:id="rId3"/>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4"/>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600" y="304200"/>
            <a:ext cx="8704800" cy="624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 name="标题 1"/>
          <p:cNvSpPr>
            <a:spLocks noGrp="1"/>
          </p:cNvSpPr>
          <p:nvPr>
            <p:ph type="title" hasCustomPrompt="1"/>
            <p:custDataLst>
              <p:tags r:id="rId2"/>
            </p:custDataLst>
          </p:nvPr>
        </p:nvSpPr>
        <p:spPr>
          <a:xfrm>
            <a:off x="961200" y="1339650"/>
            <a:ext cx="7219800" cy="542700"/>
          </a:xfrm>
        </p:spPr>
        <p:txBody>
          <a:bodyPr anchor="ctr"/>
          <a:lstStyle>
            <a:lvl1pPr>
              <a:defRPr sz="1800" baseline="0">
                <a:solidFill>
                  <a:schemeClr val="tx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960835" y="2594250"/>
            <a:ext cx="7219950" cy="25839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4" name="页脚占位符 3"/>
          <p:cNvSpPr>
            <a:spLocks noGrp="1"/>
          </p:cNvSpPr>
          <p:nvPr>
            <p:ph type="ftr" sz="quarter" idx="11"/>
            <p:custDataLst>
              <p:tags r:id="rId5"/>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hasCustomPrompt="1"/>
            <p:custDataLst>
              <p:tags r:id="rId2"/>
            </p:custDataLst>
          </p:nvPr>
        </p:nvSpPr>
        <p:spPr>
          <a:xfrm>
            <a:off x="437400" y="880650"/>
            <a:ext cx="2970000" cy="661500"/>
          </a:xfrm>
        </p:spPr>
        <p:txBody>
          <a:bodyPr anchor="ctr"/>
          <a:lstStyle>
            <a:lvl1pPr>
              <a:defRPr sz="2025" baseline="0">
                <a:solidFill>
                  <a:schemeClr val="tx1"/>
                </a:solidFill>
                <a:latin typeface="Arial" panose="020B0604020202020204" pitchFamily="34" charset="0"/>
                <a:ea typeface="Microsoft YaHei"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440100" y="2275650"/>
            <a:ext cx="2967300" cy="30699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3825900" y="1405930"/>
            <a:ext cx="4860000" cy="3815953"/>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r:embed="rId9"/>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p:custDataLst>
              <p:tags r:id="rId2"/>
            </p:custDataLst>
          </p:nvPr>
        </p:nvSpPr>
        <p:spPr>
          <a:xfrm>
            <a:off x="459000" y="859500"/>
            <a:ext cx="8232300" cy="469800"/>
          </a:xfrm>
        </p:spPr>
        <p:txBody>
          <a:bodyPr anchor="ctr"/>
          <a:lstStyle>
            <a:lvl1pPr algn="ctr">
              <a:defRPr sz="2025" baseline="0">
                <a:solidFill>
                  <a:schemeClr val="tx1"/>
                </a:solidFill>
                <a:latin typeface="Arial" panose="020B0604020202020204" pitchFamily="34" charset="0"/>
                <a:ea typeface="Microsoft YaHei"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459000" y="1763100"/>
            <a:ext cx="8231981" cy="621000"/>
          </a:xfrm>
        </p:spPr>
        <p:txBody>
          <a:bodyPr/>
          <a:lstStyle>
            <a:lvl1pPr algn="ct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459581" y="3236850"/>
            <a:ext cx="8224200" cy="25731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9144000" cy="1828799"/>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p:custDataLst>
              <p:tags r:id="rId2"/>
            </p:custDataLst>
          </p:nvPr>
        </p:nvSpPr>
        <p:spPr>
          <a:xfrm>
            <a:off x="453600" y="740250"/>
            <a:ext cx="8232300" cy="423900"/>
          </a:xfrm>
        </p:spPr>
        <p:txBody>
          <a:bodyPr anchor="ctr"/>
          <a:lstStyle>
            <a:lvl1pPr algn="ctr">
              <a:defRPr sz="1800" baseline="0">
                <a:solidFill>
                  <a:schemeClr val="tx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53628" y="2082600"/>
            <a:ext cx="8243100" cy="24084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445500" y="5306850"/>
            <a:ext cx="8251200" cy="7587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r:embed="rId11"/>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91440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p:custDataLst>
              <p:tags r:id="rId2"/>
            </p:custDataLst>
          </p:nvPr>
        </p:nvSpPr>
        <p:spPr>
          <a:xfrm>
            <a:off x="434700" y="292846"/>
            <a:ext cx="8278200" cy="331473"/>
          </a:xfrm>
        </p:spPr>
        <p:txBody>
          <a:bodyPr/>
          <a:lstStyle>
            <a:lvl1pPr>
              <a:defRPr baseline="0">
                <a:solidFill>
                  <a:schemeClr val="tx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34700" y="2025000"/>
            <a:ext cx="4006800" cy="21708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4681800" y="2025000"/>
            <a:ext cx="4025700" cy="21708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429300" y="4914450"/>
            <a:ext cx="4006800" cy="5859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4689900" y="4910850"/>
            <a:ext cx="4025700" cy="5859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1">
          <a:blip r:embed="rId8"/>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6668"/>
            <a:ext cx="9144000" cy="3704665"/>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hasCustomPrompt="1"/>
            <p:custDataLst>
              <p:tags r:id="rId2"/>
            </p:custDataLst>
          </p:nvPr>
        </p:nvSpPr>
        <p:spPr>
          <a:xfrm>
            <a:off x="1142100" y="1637550"/>
            <a:ext cx="6858000" cy="1790100"/>
          </a:xfrm>
        </p:spPr>
        <p:txBody>
          <a:bodyPr anchor="b"/>
          <a:lstStyle>
            <a:lvl1pPr algn="ctr">
              <a:defRPr sz="3375" baseline="0">
                <a:solidFill>
                  <a:schemeClr val="tx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2024/10/28</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141810" y="4069800"/>
            <a:ext cx="6858000" cy="1242000"/>
          </a:xfrm>
        </p:spPr>
        <p:txBody>
          <a:bodyPr/>
          <a:lstStyle>
            <a:lvl1pPr algn="ct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457200" y="1447800"/>
            <a:ext cx="8229600" cy="4800600"/>
          </a:xfrm>
        </p:spPr>
        <p:txBody>
          <a:bodyPr>
            <a:normAutofit/>
          </a:bodyPr>
          <a:lstStyle>
            <a:lvl1pPr>
              <a:defRPr sz="2800"/>
            </a:lvl1pPr>
            <a:lvl2pPr>
              <a:defRPr sz="2400"/>
            </a:lvl2pPr>
            <a:lvl3pPr>
              <a:defRPr sz="2000"/>
            </a:lvl3pPr>
            <a:lvl4pPr>
              <a:defRPr sz="1800"/>
            </a:lvl4pPr>
            <a:lvl5pPr>
              <a:defRPr sz="16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5" name="Straight Connector 14"/>
          <p:cNvSpPr>
            <a:spLocks noChangeShapeType="1"/>
          </p:cNvSpPr>
          <p:nvPr>
            <p:custDataLst>
              <p:tags r:id="rId2"/>
            </p:custDataLst>
          </p:nvPr>
        </p:nvSpPr>
        <p:spPr bwMode="auto">
          <a:xfrm>
            <a:off x="457200" y="632460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Footer Placeholder 5"/>
          <p:cNvSpPr>
            <a:spLocks noGrp="1"/>
          </p:cNvSpPr>
          <p:nvPr>
            <p:ph type="ftr" sz="quarter" idx="3"/>
            <p:custDataLst>
              <p:tags r:id="rId3"/>
            </p:custDataLst>
          </p:nvPr>
        </p:nvSpPr>
        <p:spPr>
          <a:xfrm>
            <a:off x="2133600" y="6400800"/>
            <a:ext cx="5257800" cy="321311"/>
          </a:xfrm>
          <a:prstGeom prst="rect">
            <a:avLst/>
          </a:prstGeom>
          <a:noFill/>
        </p:spPr>
        <p:txBody>
          <a:bodyPr/>
          <a:lstStyle>
            <a:lvl1pPr algn="l">
              <a:defRPr sz="1400">
                <a:solidFill>
                  <a:schemeClr val="tx1"/>
                </a:solidFill>
              </a:defRPr>
            </a:lvl1pPr>
          </a:lstStyle>
          <a:p>
            <a:r>
              <a:rPr lang="en-US" dirty="0"/>
              <a:t>Introduction</a:t>
            </a:r>
          </a:p>
        </p:txBody>
      </p:sp>
      <p:sp>
        <p:nvSpPr>
          <p:cNvPr id="11" name="Title 10"/>
          <p:cNvSpPr>
            <a:spLocks noGrp="1"/>
          </p:cNvSpPr>
          <p:nvPr>
            <p:ph type="title"/>
            <p:custDataLst>
              <p:tags r:id="rId4"/>
            </p:custDataLst>
          </p:nvPr>
        </p:nvSpPr>
        <p:spPr/>
        <p:txBody>
          <a:bodyPr/>
          <a:lstStyle/>
          <a:p>
            <a:r>
              <a:rPr lang="en-US"/>
              <a:t>Click to edit Master title style</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304800" y="1981200"/>
            <a:ext cx="8540750" cy="3070225"/>
          </a:xfrm>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Char char="l"/>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
                <a:srgbClr val="FF0000"/>
              </a:buClr>
              <a:buSzPct val="8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tags" Target="../tags/tag6.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ags" Target="../tags/tag5.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4.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3.xml"/><Relationship Id="rId28" Type="http://schemas.openxmlformats.org/officeDocument/2006/relationships/image" Target="../media/image3.jpe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2.xml"/><Relationship Id="rId27"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7"/>
          <a:stretch>
            <a:fillRect/>
          </a:stretch>
        </a:blipFill>
        <a:effectLst/>
      </p:bgPr>
    </p:bg>
    <p:spTree>
      <p:nvGrpSpPr>
        <p:cNvPr id="1" name=""/>
        <p:cNvGrpSpPr/>
        <p:nvPr/>
      </p:nvGrpSpPr>
      <p:grpSpPr>
        <a:xfrm>
          <a:off x="0" y="0"/>
          <a:ext cx="0" cy="0"/>
          <a:chOff x="0" y="0"/>
          <a:chExt cx="0" cy="0"/>
        </a:xfrm>
      </p:grpSpPr>
      <p:sp>
        <p:nvSpPr>
          <p:cNvPr id="2050" name="Rectangle 2"/>
          <p:cNvSpPr>
            <a:spLocks noGrp="1" noRot="1"/>
          </p:cNvSpPr>
          <p:nvPr>
            <p:ph type="title"/>
          </p:nvPr>
        </p:nvSpPr>
        <p:spPr>
          <a:xfrm>
            <a:off x="301625" y="876300"/>
            <a:ext cx="8540750" cy="762000"/>
          </a:xfrm>
          <a:prstGeom prst="rect">
            <a:avLst/>
          </a:prstGeom>
          <a:noFill/>
          <a:ln w="9525">
            <a:noFill/>
          </a:ln>
        </p:spPr>
        <p:txBody>
          <a:bodyPr anchor="ctr" anchorCtr="0">
            <a:spAutoFit/>
          </a:bodyPr>
          <a:lstStyle/>
          <a:p>
            <a:pPr lvl="0"/>
            <a:r>
              <a:rPr lang="zh-CN" altLang="en-US" dirty="0"/>
              <a:t>单击此处编辑母版标题样式</a:t>
            </a:r>
          </a:p>
        </p:txBody>
      </p:sp>
      <p:sp>
        <p:nvSpPr>
          <p:cNvPr id="2051" name="Rectangle 3"/>
          <p:cNvSpPr>
            <a:spLocks noGrp="1" noRot="1"/>
          </p:cNvSpPr>
          <p:nvPr>
            <p:ph type="body" idx="1"/>
          </p:nvPr>
        </p:nvSpPr>
        <p:spPr>
          <a:xfrm>
            <a:off x="304800" y="1981200"/>
            <a:ext cx="8540750" cy="2260600"/>
          </a:xfrm>
          <a:prstGeom prst="rect">
            <a:avLst/>
          </a:prstGeom>
          <a:noFill/>
          <a:ln w="9525">
            <a:noFill/>
          </a:ln>
        </p:spPr>
        <p:txBody>
          <a:bodyPr>
            <a:sp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21540" name="Rectangle 4"/>
          <p:cNvSpPr>
            <a:spLocks noGrp="1" noChangeArrowheads="1"/>
          </p:cNvSpPr>
          <p:nvPr>
            <p:ph type="dt" sz="half" idx="2"/>
          </p:nvPr>
        </p:nvSpPr>
        <p:spPr bwMode="auto">
          <a:xfrm>
            <a:off x="301625"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21541" name="Rectangle 5"/>
          <p:cNvSpPr>
            <a:spLocks noGrp="1" noChangeArrowheads="1"/>
          </p:cNvSpPr>
          <p:nvPr>
            <p:ph type="ftr" sz="quarter" idx="3"/>
          </p:nvPr>
        </p:nvSpPr>
        <p:spPr bwMode="auto">
          <a:xfrm>
            <a:off x="3124200" y="60198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21542" name="Rectangle 6"/>
          <p:cNvSpPr>
            <a:spLocks noGrp="1" noChangeArrowheads="1"/>
          </p:cNvSpPr>
          <p:nvPr>
            <p:ph type="sldNum" sz="quarter" idx="4"/>
          </p:nvPr>
        </p:nvSpPr>
        <p:spPr bwMode="auto">
          <a:xfrm>
            <a:off x="6553200"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2"/>
            </p:custDataLst>
          </p:nvPr>
        </p:nvSpPr>
        <p:spPr>
          <a:xfrm>
            <a:off x="628650" y="113109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custDataLst>
              <p:tags r:id="rId23"/>
            </p:custDataLst>
          </p:nvPr>
        </p:nvSpPr>
        <p:spPr>
          <a:xfrm>
            <a:off x="628650" y="222646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4"/>
            </p:custDataLst>
          </p:nvPr>
        </p:nvSpPr>
        <p:spPr>
          <a:xfrm>
            <a:off x="628650" y="5624513"/>
            <a:ext cx="2057400" cy="273844"/>
          </a:xfrm>
          <a:prstGeom prst="rect">
            <a:avLst/>
          </a:prstGeom>
        </p:spPr>
        <p:txBody>
          <a:bodyPr vert="horz" lIns="91440" tIns="45720" rIns="91440" bIns="45720" rtlCol="0" anchor="ctr">
            <a:normAutofit/>
          </a:bodyPr>
          <a:lstStyle>
            <a:lvl1pPr algn="l">
              <a:defRPr sz="675">
                <a:solidFill>
                  <a:schemeClr val="tx1">
                    <a:lumMod val="50000"/>
                    <a:lumOff val="50000"/>
                  </a:schemeClr>
                </a:solidFill>
              </a:defRPr>
            </a:lvl1pPr>
          </a:lstStyle>
          <a:p>
            <a:fld id="{89DFA5F8-3355-465E-A68C-099EA57D8F58}" type="datetimeFigureOut">
              <a:rPr lang="zh-CN" altLang="en-US" smtClean="0"/>
              <a:t>2024/10/28</a:t>
            </a:fld>
            <a:endParaRPr lang="zh-CN" altLang="en-US"/>
          </a:p>
        </p:txBody>
      </p:sp>
      <p:sp>
        <p:nvSpPr>
          <p:cNvPr id="5" name="页脚占位符 4"/>
          <p:cNvSpPr>
            <a:spLocks noGrp="1"/>
          </p:cNvSpPr>
          <p:nvPr>
            <p:ph type="ftr" sz="quarter" idx="3"/>
            <p:custDataLst>
              <p:tags r:id="rId25"/>
            </p:custDataLst>
          </p:nvPr>
        </p:nvSpPr>
        <p:spPr>
          <a:xfrm>
            <a:off x="3028950" y="5624513"/>
            <a:ext cx="3086100" cy="273844"/>
          </a:xfrm>
          <a:prstGeom prst="rect">
            <a:avLst/>
          </a:prstGeom>
        </p:spPr>
        <p:txBody>
          <a:bodyPr vert="horz" lIns="91440" tIns="45720" rIns="91440" bIns="45720" rtlCol="0" anchor="ctr">
            <a:normAutofit/>
          </a:bodyPr>
          <a:lstStyle>
            <a:lvl1pPr algn="ctr">
              <a:defRPr sz="675">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26"/>
            </p:custDataLst>
          </p:nvPr>
        </p:nvSpPr>
        <p:spPr>
          <a:xfrm>
            <a:off x="6457950" y="5624513"/>
            <a:ext cx="2057400" cy="273844"/>
          </a:xfrm>
          <a:prstGeom prst="rect">
            <a:avLst/>
          </a:prstGeom>
        </p:spPr>
        <p:txBody>
          <a:bodyPr vert="horz" lIns="91440" tIns="45720" rIns="91440" bIns="45720" rtlCol="0" anchor="ctr">
            <a:normAutofit/>
          </a:bodyPr>
          <a:lstStyle>
            <a:lvl1pPr algn="r">
              <a:defRPr sz="675">
                <a:solidFill>
                  <a:schemeClr val="tx1">
                    <a:lumMod val="50000"/>
                    <a:lumOff val="50000"/>
                  </a:schemeClr>
                </a:solidFill>
              </a:defRPr>
            </a:lvl1pPr>
          </a:lstStyle>
          <a:p>
            <a:fld id="{644D3036-D038-4ABE-9F0E-69061AA000CF}" type="slidenum">
              <a:rPr lang="zh-CN" altLang="en-US" smtClean="0"/>
              <a:t>‹#›</a:t>
            </a:fld>
            <a:endParaRPr lang="zh-CN" altLang="en-US"/>
          </a:p>
        </p:txBody>
      </p:sp>
      <p:sp>
        <p:nvSpPr>
          <p:cNvPr id="7" name="KSO_TEMPLATE" hidden="1"/>
          <p:cNvSpPr/>
          <p:nvPr>
            <p:custDataLst>
              <p:tags r:id="rId27"/>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txStyles>
    <p:title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p:titleStyle>
    <p:body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notesSlide" Target="../notesSlides/notesSlide1.xml"/><Relationship Id="rId4"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tags" Target="../tags/tag13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tags" Target="../tags/tag133.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tags" Target="../tags/tag134.xml"/><Relationship Id="rId5" Type="http://schemas.openxmlformats.org/officeDocument/2006/relationships/image" Target="../media/image12.png"/><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tags" Target="../tags/tag13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tags" Target="../tags/tag136.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13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ags" Target="../tags/tag13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ags" Target="../tags/tag139.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tags" Target="../tags/tag140.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tags" Target="../tags/tag141.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notesSlide" Target="../notesSlides/notesSlide2.xml"/><Relationship Id="rId5" Type="http://schemas.openxmlformats.org/officeDocument/2006/relationships/slideLayout" Target="../slideLayouts/slideLayout18.xml"/><Relationship Id="rId4" Type="http://schemas.openxmlformats.org/officeDocument/2006/relationships/tags" Target="../tags/tag12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xml"/><Relationship Id="rId1" Type="http://schemas.openxmlformats.org/officeDocument/2006/relationships/tags" Target="../tags/tag14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ags" Target="../tags/tag14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tags" Target="../tags/tag1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tags" Target="../tags/tag145.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tags" Target="../tags/tag14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ags" Target="../tags/tag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7.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12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7.xml"/><Relationship Id="rId1" Type="http://schemas.openxmlformats.org/officeDocument/2006/relationships/vmlDrawing" Target="../drawings/vmlDrawing2.vml"/><Relationship Id="rId5" Type="http://schemas.openxmlformats.org/officeDocument/2006/relationships/image" Target="../media/image27.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7.xml"/><Relationship Id="rId1" Type="http://schemas.openxmlformats.org/officeDocument/2006/relationships/vmlDrawing" Target="../drawings/vmlDrawing3.vml"/><Relationship Id="rId5" Type="http://schemas.openxmlformats.org/officeDocument/2006/relationships/image" Target="../media/image28.w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7.xml"/><Relationship Id="rId1" Type="http://schemas.openxmlformats.org/officeDocument/2006/relationships/vmlDrawing" Target="../drawings/vmlDrawing4.vml"/><Relationship Id="rId5" Type="http://schemas.openxmlformats.org/officeDocument/2006/relationships/image" Target="../media/image30.wmf"/><Relationship Id="rId4"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7.xml"/><Relationship Id="rId1" Type="http://schemas.openxmlformats.org/officeDocument/2006/relationships/vmlDrawing" Target="../drawings/vmlDrawing5.vml"/><Relationship Id="rId5" Type="http://schemas.openxmlformats.org/officeDocument/2006/relationships/image" Target="../media/image31.wmf"/><Relationship Id="rId4" Type="http://schemas.openxmlformats.org/officeDocument/2006/relationships/oleObject" Target="../embeddings/oleObject5.bin"/></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7.xml"/><Relationship Id="rId1" Type="http://schemas.openxmlformats.org/officeDocument/2006/relationships/vmlDrawing" Target="../drawings/vmlDrawing6.vml"/><Relationship Id="rId5" Type="http://schemas.openxmlformats.org/officeDocument/2006/relationships/image" Target="../media/image32.wmf"/><Relationship Id="rId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7.xml"/><Relationship Id="rId1" Type="http://schemas.openxmlformats.org/officeDocument/2006/relationships/vmlDrawing" Target="../drawings/vmlDrawing7.vml"/><Relationship Id="rId6" Type="http://schemas.openxmlformats.org/officeDocument/2006/relationships/image" Target="../media/image34.wmf"/><Relationship Id="rId5" Type="http://schemas.openxmlformats.org/officeDocument/2006/relationships/oleObject" Target="../embeddings/oleObject8.bin"/><Relationship Id="rId4" Type="http://schemas.openxmlformats.org/officeDocument/2006/relationships/image" Target="../media/image33.wmf"/></Relationships>
</file>

<file path=ppt/slides/_rels/slide46.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1.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10.bin"/><Relationship Id="rId4" Type="http://schemas.openxmlformats.org/officeDocument/2006/relationships/image" Target="../media/image33.wmf"/></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7.xml"/><Relationship Id="rId1" Type="http://schemas.openxmlformats.org/officeDocument/2006/relationships/tags" Target="../tags/tag14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tags" Target="../tags/tag14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ags" Target="../tags/tag12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tags" Target="../tags/tag14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7.xml"/><Relationship Id="rId1" Type="http://schemas.openxmlformats.org/officeDocument/2006/relationships/tags" Target="../tags/tag150.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41.png"/><Relationship Id="rId2" Type="http://schemas.openxmlformats.org/officeDocument/2006/relationships/slideLayout" Target="../slideLayouts/slideLayout17.xml"/><Relationship Id="rId1" Type="http://schemas.openxmlformats.org/officeDocument/2006/relationships/tags" Target="../tags/tag15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7.xml"/><Relationship Id="rId1" Type="http://schemas.openxmlformats.org/officeDocument/2006/relationships/tags" Target="../tags/tag15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46.png"/><Relationship Id="rId2" Type="http://schemas.openxmlformats.org/officeDocument/2006/relationships/slideLayout" Target="../slideLayouts/slideLayout17.xml"/><Relationship Id="rId1" Type="http://schemas.openxmlformats.org/officeDocument/2006/relationships/tags" Target="../tags/tag15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0.png"/><Relationship Id="rId2" Type="http://schemas.openxmlformats.org/officeDocument/2006/relationships/slideLayout" Target="../slideLayouts/slideLayout17.xml"/><Relationship Id="rId1" Type="http://schemas.openxmlformats.org/officeDocument/2006/relationships/tags" Target="../tags/tag15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tags" Target="../tags/tag155.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xml"/><Relationship Id="rId1" Type="http://schemas.openxmlformats.org/officeDocument/2006/relationships/tags" Target="../tags/tag156.xml"/><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xml"/><Relationship Id="rId1" Type="http://schemas.openxmlformats.org/officeDocument/2006/relationships/tags" Target="../tags/tag157.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ags" Target="../tags/tag12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tags" Target="../tags/tag12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tags" Target="../tags/tag13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tags" Target="../tags/tag13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ctrTitle"/>
            <p:custDataLst>
              <p:tags r:id="rId2"/>
            </p:custDataLst>
          </p:nvPr>
        </p:nvSpPr>
        <p:spPr>
          <a:xfrm>
            <a:off x="628650" y="2108198"/>
            <a:ext cx="5829300" cy="708439"/>
          </a:xfrm>
        </p:spPr>
        <p:txBody>
          <a:bodyPr>
            <a:noAutofit/>
          </a:bodyPr>
          <a:lstStyle/>
          <a:p>
            <a:pPr marL="0" indent="0" algn="l">
              <a:lnSpc>
                <a:spcPct val="120000"/>
              </a:lnSpc>
              <a:spcBef>
                <a:spcPts val="0"/>
              </a:spcBef>
              <a:spcAft>
                <a:spcPts val="0"/>
              </a:spcAft>
              <a:buSzPct val="100000"/>
              <a:buNone/>
            </a:pPr>
            <a:r>
              <a:rPr lang="zh-CN" altLang="en-US" sz="4800" u="none" strike="noStrike" baseline="0">
                <a:solidFill>
                  <a:schemeClr val="accent1">
                    <a:lumMod val="75000"/>
                  </a:schemeClr>
                </a:solidFill>
                <a:uLnTx/>
                <a:uFillTx/>
              </a:rPr>
              <a:t>图形与动画</a:t>
            </a:r>
            <a:r>
              <a:rPr lang="en-US" altLang="zh-CN" sz="4800" u="none" strike="noStrike" baseline="0" dirty="0">
                <a:solidFill>
                  <a:schemeClr val="accent1">
                    <a:lumMod val="75000"/>
                  </a:schemeClr>
                </a:solidFill>
                <a:uLnTx/>
                <a:uFillTx/>
              </a:rPr>
              <a:t>1</a:t>
            </a:r>
          </a:p>
        </p:txBody>
      </p:sp>
      <p:sp>
        <p:nvSpPr>
          <p:cNvPr id="21" name="副标题 20"/>
          <p:cNvSpPr>
            <a:spLocks noGrp="1"/>
          </p:cNvSpPr>
          <p:nvPr>
            <p:ph type="subTitle" idx="1"/>
            <p:custDataLst>
              <p:tags r:id="rId3"/>
            </p:custDataLst>
          </p:nvPr>
        </p:nvSpPr>
        <p:spPr>
          <a:xfrm>
            <a:off x="628650" y="3071796"/>
            <a:ext cx="5829300" cy="570602"/>
          </a:xfrm>
        </p:spPr>
        <p:txBody>
          <a:bodyPr>
            <a:no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700" dirty="0">
                <a:solidFill>
                  <a:schemeClr val="accent6">
                    <a:lumMod val="75000"/>
                  </a:schemeClr>
                </a:solidFill>
              </a:rPr>
              <a:t>何明耘 </a:t>
            </a:r>
          </a:p>
          <a:p>
            <a:pPr marL="0" lvl="0" indent="-285750" algn="l" fontAlgn="ctr">
              <a:lnSpc>
                <a:spcPct val="130000"/>
              </a:lnSpc>
              <a:spcBef>
                <a:spcPts val="1000"/>
              </a:spcBef>
              <a:spcAft>
                <a:spcPts val="0"/>
              </a:spcAft>
              <a:buSzPct val="100000"/>
              <a:buFont typeface="Wingdings" panose="05000000000000000000" charset="0"/>
              <a:buNone/>
            </a:pPr>
            <a:r>
              <a:rPr lang="zh-CN" altLang="en-US" sz="2700" dirty="0">
                <a:solidFill>
                  <a:schemeClr val="accent6">
                    <a:lumMod val="75000"/>
                  </a:schemeClr>
                </a:solidFill>
              </a:rPr>
              <a:t>电子科技大学</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7416800" cy="3898568"/>
          </a:xfrm>
        </p:spPr>
        <p:txBody>
          <a:bodyPr vert="horz" wrap="square" lIns="91440" tIns="45720" rIns="91440" bIns="45720" anchor="t" anchorCtr="0">
            <a:spAutoFit/>
          </a:bodyPr>
          <a:lstStyle/>
          <a:p>
            <a:pPr>
              <a:lnSpc>
                <a:spcPct val="150000"/>
              </a:lnSpc>
              <a:spcBef>
                <a:spcPts val="0"/>
              </a:spcBef>
            </a:pPr>
            <a:r>
              <a:rPr lang="zh-CN" altLang="en-US" sz="2400" dirty="0"/>
              <a:t>一个封闭场景包括光源表面在内的所有对象表面，尽管每个对象表面可能有不同的参数，但是都遵循着相同的物理规律。</a:t>
            </a:r>
            <a:endParaRPr lang="en-US" altLang="zh-CN" sz="2400" dirty="0"/>
          </a:p>
          <a:p>
            <a:pPr>
              <a:lnSpc>
                <a:spcPct val="150000"/>
              </a:lnSpc>
              <a:spcBef>
                <a:spcPts val="0"/>
              </a:spcBef>
            </a:pPr>
            <a:r>
              <a:rPr lang="zh-CN" altLang="en-US" sz="2400" dirty="0"/>
              <a:t>任何对象的表面都吸收并反射一部分光线，任何对象的表面都可以作为发射器和接收器。</a:t>
            </a:r>
            <a:endParaRPr lang="en-US" altLang="zh-CN" sz="2400" dirty="0"/>
          </a:p>
          <a:p>
            <a:pPr>
              <a:lnSpc>
                <a:spcPct val="150000"/>
              </a:lnSpc>
              <a:spcBef>
                <a:spcPts val="0"/>
              </a:spcBef>
            </a:pPr>
            <a:r>
              <a:rPr lang="zh-CN" altLang="en-US" sz="2400" dirty="0"/>
              <a:t>从能量守恒的角度分析和求解最后的稳定状态，从而避免通过多次反射跟踪光线求解。</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三、渲染方程</a:t>
            </a:r>
          </a:p>
        </p:txBody>
      </p:sp>
    </p:spTree>
    <p:custDataLst>
      <p:tags r:id="rId1"/>
    </p:custDataLst>
    <p:extLst>
      <p:ext uri="{BB962C8B-B14F-4D97-AF65-F5344CB8AC3E}">
        <p14:creationId xmlns:p14="http://schemas.microsoft.com/office/powerpoint/2010/main" val="10227640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7416800" cy="1128579"/>
          </a:xfrm>
        </p:spPr>
        <p:txBody>
          <a:bodyPr vert="horz" wrap="square" lIns="91440" tIns="45720" rIns="91440" bIns="45720" anchor="t" anchorCtr="0">
            <a:spAutoFit/>
          </a:bodyPr>
          <a:lstStyle/>
          <a:p>
            <a:pPr>
              <a:lnSpc>
                <a:spcPct val="150000"/>
              </a:lnSpc>
              <a:spcBef>
                <a:spcPts val="0"/>
              </a:spcBef>
            </a:pPr>
            <a:r>
              <a:rPr lang="zh-CN" altLang="en-US" sz="2400" dirty="0"/>
              <a:t>由 </a:t>
            </a:r>
            <a:r>
              <a:rPr lang="en-US" altLang="zh-CN" sz="2400" dirty="0"/>
              <a:t>Jim </a:t>
            </a:r>
            <a:r>
              <a:rPr lang="en-US" altLang="zh-CN" sz="2400" dirty="0" err="1"/>
              <a:t>Kajiya</a:t>
            </a:r>
            <a:r>
              <a:rPr lang="en-US" altLang="zh-CN" sz="2400" dirty="0"/>
              <a:t> </a:t>
            </a:r>
            <a:r>
              <a:rPr lang="zh-CN" altLang="en-US" sz="2400" dirty="0"/>
              <a:t>在 </a:t>
            </a:r>
            <a:r>
              <a:rPr lang="en-US" altLang="zh-CN" sz="2400" dirty="0"/>
              <a:t>1986 </a:t>
            </a:r>
            <a:r>
              <a:rPr lang="zh-CN" altLang="en-US" sz="2400" dirty="0"/>
              <a:t>提出来的“渲染方程”，该方程给出了一个模拟全局光照的模型。</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三、渲染方程</a:t>
            </a:r>
          </a:p>
        </p:txBody>
      </p:sp>
      <p:pic>
        <p:nvPicPr>
          <p:cNvPr id="3" name="图片 2">
            <a:extLst>
              <a:ext uri="{FF2B5EF4-FFF2-40B4-BE49-F238E27FC236}">
                <a16:creationId xmlns:a16="http://schemas.microsoft.com/office/drawing/2014/main" id="{22070BB4-D49F-4052-BAE3-B04C719096BF}"/>
              </a:ext>
            </a:extLst>
          </p:cNvPr>
          <p:cNvPicPr>
            <a:picLocks noChangeAspect="1"/>
          </p:cNvPicPr>
          <p:nvPr/>
        </p:nvPicPr>
        <p:blipFill>
          <a:blip r:embed="rId4"/>
          <a:stretch>
            <a:fillRect/>
          </a:stretch>
        </p:blipFill>
        <p:spPr>
          <a:xfrm>
            <a:off x="1547664" y="3284984"/>
            <a:ext cx="6660232" cy="2961872"/>
          </a:xfrm>
          <a:prstGeom prst="rect">
            <a:avLst/>
          </a:prstGeom>
        </p:spPr>
      </p:pic>
    </p:spTree>
    <p:custDataLst>
      <p:tags r:id="rId1"/>
    </p:custDataLst>
    <p:extLst>
      <p:ext uri="{BB962C8B-B14F-4D97-AF65-F5344CB8AC3E}">
        <p14:creationId xmlns:p14="http://schemas.microsoft.com/office/powerpoint/2010/main" val="364886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7416800" cy="1128579"/>
          </a:xfrm>
        </p:spPr>
        <p:txBody>
          <a:bodyPr vert="horz" wrap="square" lIns="91440" tIns="45720" rIns="91440" bIns="45720" anchor="t" anchorCtr="0">
            <a:spAutoFit/>
          </a:bodyPr>
          <a:lstStyle/>
          <a:p>
            <a:pPr>
              <a:lnSpc>
                <a:spcPct val="150000"/>
              </a:lnSpc>
              <a:spcBef>
                <a:spcPts val="0"/>
              </a:spcBef>
            </a:pPr>
            <a:r>
              <a:rPr lang="zh-CN" altLang="en-US" sz="2400" dirty="0"/>
              <a:t>由 </a:t>
            </a:r>
            <a:r>
              <a:rPr lang="en-US" altLang="zh-CN" sz="2400" dirty="0"/>
              <a:t>Jim </a:t>
            </a:r>
            <a:r>
              <a:rPr lang="en-US" altLang="zh-CN" sz="2400" dirty="0" err="1"/>
              <a:t>Kajiya</a:t>
            </a:r>
            <a:r>
              <a:rPr lang="en-US" altLang="zh-CN" sz="2400" dirty="0"/>
              <a:t> </a:t>
            </a:r>
            <a:r>
              <a:rPr lang="zh-CN" altLang="en-US" sz="2400" dirty="0"/>
              <a:t>在 </a:t>
            </a:r>
            <a:r>
              <a:rPr lang="en-US" altLang="zh-CN" sz="2400" dirty="0"/>
              <a:t>1986 </a:t>
            </a:r>
            <a:r>
              <a:rPr lang="zh-CN" altLang="en-US" sz="2400" dirty="0"/>
              <a:t>提出来的“渲染方程”，该方程给出了一个模拟全局光照的模型。</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三、渲染方程</a:t>
            </a:r>
          </a:p>
        </p:txBody>
      </p:sp>
      <p:pic>
        <p:nvPicPr>
          <p:cNvPr id="6" name="图片 5">
            <a:extLst>
              <a:ext uri="{FF2B5EF4-FFF2-40B4-BE49-F238E27FC236}">
                <a16:creationId xmlns:a16="http://schemas.microsoft.com/office/drawing/2014/main" id="{24CEE5A7-4D4E-4333-960A-EB74BC2214F8}"/>
              </a:ext>
            </a:extLst>
          </p:cNvPr>
          <p:cNvPicPr>
            <a:picLocks noChangeAspect="1"/>
          </p:cNvPicPr>
          <p:nvPr/>
        </p:nvPicPr>
        <p:blipFill>
          <a:blip r:embed="rId4"/>
          <a:stretch>
            <a:fillRect/>
          </a:stretch>
        </p:blipFill>
        <p:spPr>
          <a:xfrm>
            <a:off x="5968248" y="2115883"/>
            <a:ext cx="2990677" cy="2934918"/>
          </a:xfrm>
          <a:prstGeom prst="rect">
            <a:avLst/>
          </a:prstGeom>
        </p:spPr>
      </p:pic>
      <p:sp>
        <p:nvSpPr>
          <p:cNvPr id="10" name="文本框 9">
            <a:extLst>
              <a:ext uri="{FF2B5EF4-FFF2-40B4-BE49-F238E27FC236}">
                <a16:creationId xmlns:a16="http://schemas.microsoft.com/office/drawing/2014/main" id="{965A94FB-3F86-4610-9648-7EB4DDA893F5}"/>
              </a:ext>
            </a:extLst>
          </p:cNvPr>
          <p:cNvSpPr txBox="1"/>
          <p:nvPr/>
        </p:nvSpPr>
        <p:spPr>
          <a:xfrm>
            <a:off x="899592" y="3163207"/>
            <a:ext cx="4572000" cy="369332"/>
          </a:xfrm>
          <a:prstGeom prst="rect">
            <a:avLst/>
          </a:prstGeom>
          <a:noFill/>
        </p:spPr>
        <p:txBody>
          <a:bodyPr wrap="square">
            <a:spAutoFit/>
          </a:bodyPr>
          <a:lstStyle/>
          <a:p>
            <a:r>
              <a:rPr lang="zh-CN" altLang="en-US" dirty="0"/>
              <a:t>从 </a:t>
            </a:r>
            <a:r>
              <a:rPr lang="en-US" altLang="zh-CN" dirty="0"/>
              <a:t>p' </a:t>
            </a:r>
            <a:r>
              <a:rPr lang="zh-CN" altLang="en-US" dirty="0"/>
              <a:t>到 </a:t>
            </a:r>
            <a:r>
              <a:rPr lang="en-US" altLang="zh-CN" dirty="0"/>
              <a:t>p </a:t>
            </a:r>
            <a:r>
              <a:rPr lang="zh-CN" altLang="en-US" dirty="0"/>
              <a:t>的光照</a:t>
            </a:r>
          </a:p>
        </p:txBody>
      </p:sp>
      <p:pic>
        <p:nvPicPr>
          <p:cNvPr id="9" name="图片 8">
            <a:extLst>
              <a:ext uri="{FF2B5EF4-FFF2-40B4-BE49-F238E27FC236}">
                <a16:creationId xmlns:a16="http://schemas.microsoft.com/office/drawing/2014/main" id="{34903E04-A0ED-484B-8705-9C9755A3221D}"/>
              </a:ext>
            </a:extLst>
          </p:cNvPr>
          <p:cNvPicPr>
            <a:picLocks noChangeAspect="1"/>
          </p:cNvPicPr>
          <p:nvPr/>
        </p:nvPicPr>
        <p:blipFill>
          <a:blip r:embed="rId5"/>
          <a:stretch>
            <a:fillRect/>
          </a:stretch>
        </p:blipFill>
        <p:spPr>
          <a:xfrm>
            <a:off x="241244" y="5050801"/>
            <a:ext cx="7820025" cy="1190625"/>
          </a:xfrm>
          <a:prstGeom prst="rect">
            <a:avLst/>
          </a:prstGeom>
        </p:spPr>
      </p:pic>
    </p:spTree>
    <p:custDataLst>
      <p:tags r:id="rId1"/>
    </p:custDataLst>
    <p:extLst>
      <p:ext uri="{BB962C8B-B14F-4D97-AF65-F5344CB8AC3E}">
        <p14:creationId xmlns:p14="http://schemas.microsoft.com/office/powerpoint/2010/main" val="3848737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7416800" cy="1128579"/>
          </a:xfrm>
        </p:spPr>
        <p:txBody>
          <a:bodyPr vert="horz" wrap="square" lIns="91440" tIns="45720" rIns="91440" bIns="45720" anchor="t" anchorCtr="0">
            <a:spAutoFit/>
          </a:bodyPr>
          <a:lstStyle/>
          <a:p>
            <a:pPr>
              <a:lnSpc>
                <a:spcPct val="150000"/>
              </a:lnSpc>
              <a:spcBef>
                <a:spcPts val="0"/>
              </a:spcBef>
            </a:pPr>
            <a:r>
              <a:rPr lang="zh-CN" altLang="en-US" sz="2400" dirty="0"/>
              <a:t>由 </a:t>
            </a:r>
            <a:r>
              <a:rPr lang="en-US" altLang="zh-CN" sz="2400" dirty="0"/>
              <a:t>Jim </a:t>
            </a:r>
            <a:r>
              <a:rPr lang="en-US" altLang="zh-CN" sz="2400" dirty="0" err="1"/>
              <a:t>Kajiya</a:t>
            </a:r>
            <a:r>
              <a:rPr lang="en-US" altLang="zh-CN" sz="2400" dirty="0"/>
              <a:t> </a:t>
            </a:r>
            <a:r>
              <a:rPr lang="zh-CN" altLang="en-US" sz="2400" dirty="0"/>
              <a:t>在 </a:t>
            </a:r>
            <a:r>
              <a:rPr lang="en-US" altLang="zh-CN" sz="2400" dirty="0"/>
              <a:t>1986 </a:t>
            </a:r>
            <a:r>
              <a:rPr lang="zh-CN" altLang="en-US" sz="2400" dirty="0"/>
              <a:t>提出来的“渲染方程”，该方程给出了一个模拟全局光照的模型。</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三、渲染方程</a:t>
            </a:r>
          </a:p>
        </p:txBody>
      </p:sp>
      <p:sp>
        <p:nvSpPr>
          <p:cNvPr id="10" name="文本框 9">
            <a:extLst>
              <a:ext uri="{FF2B5EF4-FFF2-40B4-BE49-F238E27FC236}">
                <a16:creationId xmlns:a16="http://schemas.microsoft.com/office/drawing/2014/main" id="{965A94FB-3F86-4610-9648-7EB4DDA893F5}"/>
              </a:ext>
            </a:extLst>
          </p:cNvPr>
          <p:cNvSpPr txBox="1"/>
          <p:nvPr/>
        </p:nvSpPr>
        <p:spPr>
          <a:xfrm>
            <a:off x="899592" y="3163207"/>
            <a:ext cx="4572000" cy="369332"/>
          </a:xfrm>
          <a:prstGeom prst="rect">
            <a:avLst/>
          </a:prstGeom>
          <a:noFill/>
        </p:spPr>
        <p:txBody>
          <a:bodyPr wrap="square">
            <a:spAutoFit/>
          </a:bodyPr>
          <a:lstStyle/>
          <a:p>
            <a:r>
              <a:rPr lang="zh-CN" altLang="en-US" dirty="0"/>
              <a:t>从 </a:t>
            </a:r>
            <a:r>
              <a:rPr lang="en-US" altLang="zh-CN" dirty="0"/>
              <a:t>p' </a:t>
            </a:r>
            <a:r>
              <a:rPr lang="zh-CN" altLang="en-US" dirty="0"/>
              <a:t>到 </a:t>
            </a:r>
            <a:r>
              <a:rPr lang="en-US" altLang="zh-CN" dirty="0"/>
              <a:t>p </a:t>
            </a:r>
            <a:r>
              <a:rPr lang="zh-CN" altLang="en-US" dirty="0"/>
              <a:t>的光照</a:t>
            </a:r>
          </a:p>
        </p:txBody>
      </p:sp>
      <p:pic>
        <p:nvPicPr>
          <p:cNvPr id="9" name="图片 8">
            <a:extLst>
              <a:ext uri="{FF2B5EF4-FFF2-40B4-BE49-F238E27FC236}">
                <a16:creationId xmlns:a16="http://schemas.microsoft.com/office/drawing/2014/main" id="{34903E04-A0ED-484B-8705-9C9755A3221D}"/>
              </a:ext>
            </a:extLst>
          </p:cNvPr>
          <p:cNvPicPr>
            <a:picLocks noChangeAspect="1"/>
          </p:cNvPicPr>
          <p:nvPr/>
        </p:nvPicPr>
        <p:blipFill>
          <a:blip r:embed="rId4"/>
          <a:stretch>
            <a:fillRect/>
          </a:stretch>
        </p:blipFill>
        <p:spPr>
          <a:xfrm>
            <a:off x="467544" y="2750777"/>
            <a:ext cx="5688632" cy="866113"/>
          </a:xfrm>
          <a:prstGeom prst="rect">
            <a:avLst/>
          </a:prstGeom>
        </p:spPr>
      </p:pic>
      <p:pic>
        <p:nvPicPr>
          <p:cNvPr id="4" name="图片 3">
            <a:extLst>
              <a:ext uri="{FF2B5EF4-FFF2-40B4-BE49-F238E27FC236}">
                <a16:creationId xmlns:a16="http://schemas.microsoft.com/office/drawing/2014/main" id="{03045FDF-EDEE-4E91-A2DC-481379E04BD0}"/>
              </a:ext>
            </a:extLst>
          </p:cNvPr>
          <p:cNvPicPr>
            <a:picLocks noChangeAspect="1"/>
          </p:cNvPicPr>
          <p:nvPr/>
        </p:nvPicPr>
        <p:blipFill>
          <a:blip r:embed="rId5"/>
          <a:stretch>
            <a:fillRect/>
          </a:stretch>
        </p:blipFill>
        <p:spPr>
          <a:xfrm>
            <a:off x="22773" y="3616890"/>
            <a:ext cx="9144000" cy="1338700"/>
          </a:xfrm>
          <a:prstGeom prst="rect">
            <a:avLst/>
          </a:prstGeom>
        </p:spPr>
      </p:pic>
      <p:pic>
        <p:nvPicPr>
          <p:cNvPr id="7" name="图片 6">
            <a:extLst>
              <a:ext uri="{FF2B5EF4-FFF2-40B4-BE49-F238E27FC236}">
                <a16:creationId xmlns:a16="http://schemas.microsoft.com/office/drawing/2014/main" id="{1F32F37E-48C4-42FD-8275-C345D382B196}"/>
              </a:ext>
            </a:extLst>
          </p:cNvPr>
          <p:cNvPicPr>
            <a:picLocks noChangeAspect="1"/>
          </p:cNvPicPr>
          <p:nvPr/>
        </p:nvPicPr>
        <p:blipFill>
          <a:blip r:embed="rId6"/>
          <a:stretch>
            <a:fillRect/>
          </a:stretch>
        </p:blipFill>
        <p:spPr>
          <a:xfrm>
            <a:off x="2635649" y="5045266"/>
            <a:ext cx="3491880" cy="1552873"/>
          </a:xfrm>
          <a:prstGeom prst="rect">
            <a:avLst/>
          </a:prstGeom>
        </p:spPr>
      </p:pic>
    </p:spTree>
    <p:custDataLst>
      <p:tags r:id="rId1"/>
    </p:custDataLst>
    <p:extLst>
      <p:ext uri="{BB962C8B-B14F-4D97-AF65-F5344CB8AC3E}">
        <p14:creationId xmlns:p14="http://schemas.microsoft.com/office/powerpoint/2010/main" val="23453818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7416800" cy="2790572"/>
          </a:xfrm>
        </p:spPr>
        <p:txBody>
          <a:bodyPr vert="horz" wrap="square" lIns="91440" tIns="45720" rIns="91440" bIns="45720" anchor="t" anchorCtr="0">
            <a:spAutoFit/>
          </a:bodyPr>
          <a:lstStyle/>
          <a:p>
            <a:pPr>
              <a:lnSpc>
                <a:spcPct val="150000"/>
              </a:lnSpc>
              <a:spcBef>
                <a:spcPts val="0"/>
              </a:spcBef>
            </a:pPr>
            <a:r>
              <a:rPr lang="zh-CN" altLang="en-US" sz="2400" dirty="0"/>
              <a:t>               称为双向反射分布函数（ </a:t>
            </a:r>
            <a:r>
              <a:rPr lang="en-US" altLang="zh-CN" sz="2400" dirty="0"/>
              <a:t>bidirectional reflection distribution function </a:t>
            </a:r>
            <a:r>
              <a:rPr lang="zh-CN" altLang="en-US" sz="2400" dirty="0"/>
              <a:t>， </a:t>
            </a:r>
            <a:r>
              <a:rPr lang="en-US" altLang="zh-CN" sz="2400" dirty="0"/>
              <a:t>BRDF </a:t>
            </a:r>
            <a:r>
              <a:rPr lang="zh-CN" altLang="en-US" sz="2400" dirty="0"/>
              <a:t>），表示    处的表面材质属性。用于漫反射表面的 </a:t>
            </a:r>
            <a:r>
              <a:rPr lang="en-US" altLang="zh-CN" sz="2400" dirty="0"/>
              <a:t>Lambert </a:t>
            </a:r>
            <a:r>
              <a:rPr lang="zh-CN" altLang="en-US" sz="2400" dirty="0"/>
              <a:t>模型和用于镜面反射的 </a:t>
            </a:r>
            <a:r>
              <a:rPr lang="en-US" altLang="zh-CN" sz="2400" dirty="0" err="1"/>
              <a:t>Phong</a:t>
            </a:r>
            <a:r>
              <a:rPr lang="en-US" altLang="zh-CN" sz="2400" dirty="0"/>
              <a:t> </a:t>
            </a:r>
            <a:r>
              <a:rPr lang="zh-CN" altLang="en-US" sz="2400" dirty="0"/>
              <a:t>模型都是 </a:t>
            </a:r>
            <a:r>
              <a:rPr lang="en-US" altLang="zh-CN" sz="2400" dirty="0"/>
              <a:t>BRDF</a:t>
            </a:r>
            <a:r>
              <a:rPr lang="zh-CN" altLang="en-US" sz="2400" dirty="0"/>
              <a:t>的简单特例。</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三、渲染方程</a:t>
            </a:r>
          </a:p>
        </p:txBody>
      </p:sp>
      <p:pic>
        <p:nvPicPr>
          <p:cNvPr id="3" name="图片 2">
            <a:extLst>
              <a:ext uri="{FF2B5EF4-FFF2-40B4-BE49-F238E27FC236}">
                <a16:creationId xmlns:a16="http://schemas.microsoft.com/office/drawing/2014/main" id="{482B6588-021B-499C-963B-8E59FDCCDF61}"/>
              </a:ext>
            </a:extLst>
          </p:cNvPr>
          <p:cNvPicPr>
            <a:picLocks noChangeAspect="1"/>
          </p:cNvPicPr>
          <p:nvPr/>
        </p:nvPicPr>
        <p:blipFill>
          <a:blip r:embed="rId4"/>
          <a:stretch>
            <a:fillRect/>
          </a:stretch>
        </p:blipFill>
        <p:spPr>
          <a:xfrm>
            <a:off x="539552" y="1772816"/>
            <a:ext cx="1247775" cy="342900"/>
          </a:xfrm>
          <a:prstGeom prst="rect">
            <a:avLst/>
          </a:prstGeom>
        </p:spPr>
      </p:pic>
      <p:pic>
        <p:nvPicPr>
          <p:cNvPr id="5" name="图片 4">
            <a:extLst>
              <a:ext uri="{FF2B5EF4-FFF2-40B4-BE49-F238E27FC236}">
                <a16:creationId xmlns:a16="http://schemas.microsoft.com/office/drawing/2014/main" id="{15A78AD7-4037-4182-B67F-5F45171AFCA5}"/>
              </a:ext>
            </a:extLst>
          </p:cNvPr>
          <p:cNvPicPr>
            <a:picLocks noChangeAspect="1"/>
          </p:cNvPicPr>
          <p:nvPr/>
        </p:nvPicPr>
        <p:blipFill>
          <a:blip r:embed="rId5"/>
          <a:stretch>
            <a:fillRect/>
          </a:stretch>
        </p:blipFill>
        <p:spPr>
          <a:xfrm>
            <a:off x="7164288" y="2420888"/>
            <a:ext cx="276225" cy="314325"/>
          </a:xfrm>
          <a:prstGeom prst="rect">
            <a:avLst/>
          </a:prstGeom>
        </p:spPr>
      </p:pic>
    </p:spTree>
    <p:custDataLst>
      <p:tags r:id="rId1"/>
    </p:custDataLst>
    <p:extLst>
      <p:ext uri="{BB962C8B-B14F-4D97-AF65-F5344CB8AC3E}">
        <p14:creationId xmlns:p14="http://schemas.microsoft.com/office/powerpoint/2010/main" val="32278939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7416800" cy="4452566"/>
          </a:xfrm>
        </p:spPr>
        <p:txBody>
          <a:bodyPr vert="horz" wrap="square" lIns="91440" tIns="45720" rIns="91440" bIns="45720" anchor="t" anchorCtr="0">
            <a:spAutoFit/>
          </a:bodyPr>
          <a:lstStyle/>
          <a:p>
            <a:pPr>
              <a:lnSpc>
                <a:spcPct val="150000"/>
              </a:lnSpc>
              <a:spcBef>
                <a:spcPts val="0"/>
              </a:spcBef>
            </a:pPr>
            <a:r>
              <a:rPr lang="zh-CN" altLang="en-US" sz="2400" dirty="0"/>
              <a:t>基于数学方法的</a:t>
            </a:r>
            <a:r>
              <a:rPr lang="zh-CN" altLang="en-US" sz="2400" dirty="0">
                <a:solidFill>
                  <a:srgbClr val="FF0000"/>
                </a:solidFill>
              </a:rPr>
              <a:t>求解方法</a:t>
            </a:r>
            <a:r>
              <a:rPr lang="zh-CN" altLang="en-US" sz="2400" dirty="0"/>
              <a:t>，包括如蒙特卡洛的随机抽样方法。</a:t>
            </a:r>
          </a:p>
          <a:p>
            <a:pPr>
              <a:lnSpc>
                <a:spcPct val="150000"/>
              </a:lnSpc>
              <a:spcBef>
                <a:spcPts val="0"/>
              </a:spcBef>
            </a:pPr>
            <a:r>
              <a:rPr lang="zh-CN" altLang="en-US" sz="2400" dirty="0"/>
              <a:t>最新的如光子映射（ </a:t>
            </a:r>
            <a:r>
              <a:rPr lang="en-US" altLang="zh-CN" sz="2400" dirty="0"/>
              <a:t>photon mapping </a:t>
            </a:r>
            <a:r>
              <a:rPr lang="zh-CN" altLang="en-US" sz="2400" dirty="0"/>
              <a:t>）已成为一种可行的方法，光子从创建到被吸收一般要经过多次反射和折射。光子映射从光源产生能携带能量的光子那一刻开始，一直跟踪每个光子，直到其能量被场景中对象表面吸收为止。这种方法潜在的优点在于能模拟真实世界场景的复杂光照效果。</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三、渲染方程</a:t>
            </a:r>
          </a:p>
        </p:txBody>
      </p:sp>
    </p:spTree>
    <p:custDataLst>
      <p:tags r:id="rId1"/>
    </p:custDataLst>
    <p:extLst>
      <p:ext uri="{BB962C8B-B14F-4D97-AF65-F5344CB8AC3E}">
        <p14:creationId xmlns:p14="http://schemas.microsoft.com/office/powerpoint/2010/main" val="15914994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7416800" cy="3436903"/>
          </a:xfrm>
        </p:spPr>
        <p:txBody>
          <a:bodyPr vert="horz" wrap="square" lIns="91440" tIns="45720" rIns="91440" bIns="45720" anchor="t" anchorCtr="0">
            <a:spAutoFit/>
          </a:bodyPr>
          <a:lstStyle/>
          <a:p>
            <a:pPr marL="635" indent="0">
              <a:lnSpc>
                <a:spcPct val="150000"/>
              </a:lnSpc>
              <a:spcBef>
                <a:spcPts val="0"/>
              </a:spcBef>
              <a:buNone/>
            </a:pPr>
            <a:r>
              <a:rPr lang="zh-CN" altLang="en-US" sz="2800" dirty="0"/>
              <a:t>优化计算</a:t>
            </a:r>
          </a:p>
          <a:p>
            <a:pPr>
              <a:lnSpc>
                <a:spcPct val="150000"/>
              </a:lnSpc>
              <a:spcBef>
                <a:spcPts val="0"/>
              </a:spcBef>
            </a:pPr>
            <a:r>
              <a:rPr lang="zh-CN" altLang="en-US" sz="2400" dirty="0"/>
              <a:t>方法</a:t>
            </a:r>
            <a:r>
              <a:rPr lang="en-US" altLang="zh-CN" sz="2400" dirty="0"/>
              <a:t>1</a:t>
            </a:r>
            <a:r>
              <a:rPr lang="zh-CN" altLang="en-US" sz="2400" dirty="0"/>
              <a:t>：基于观察方向反向跟踪光线，减少光线跟踪计算量。</a:t>
            </a:r>
            <a:endParaRPr lang="en-US" altLang="zh-CN" sz="2400" dirty="0"/>
          </a:p>
          <a:p>
            <a:pPr>
              <a:lnSpc>
                <a:spcPct val="150000"/>
              </a:lnSpc>
              <a:spcBef>
                <a:spcPts val="0"/>
              </a:spcBef>
            </a:pPr>
            <a:r>
              <a:rPr lang="zh-CN" altLang="en-US" sz="2400" dirty="0"/>
              <a:t>方法</a:t>
            </a:r>
            <a:r>
              <a:rPr lang="en-US" altLang="zh-CN" sz="2400" dirty="0"/>
              <a:t>2</a:t>
            </a:r>
            <a:r>
              <a:rPr lang="zh-CN" altLang="en-US" sz="2400"/>
              <a:t>：另</a:t>
            </a:r>
            <a:r>
              <a:rPr lang="zh-CN" altLang="en-US" sz="2400" dirty="0"/>
              <a:t>一个特殊简化求解的方法是，考虑所有的表面是理想的漫反射表面，光在各个方向均匀反射，所以根据光发射的能量区域进行计算。</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三、渲染方程</a:t>
            </a:r>
          </a:p>
        </p:txBody>
      </p:sp>
    </p:spTree>
    <p:custDataLst>
      <p:tags r:id="rId1"/>
    </p:custDataLst>
    <p:extLst>
      <p:ext uri="{BB962C8B-B14F-4D97-AF65-F5344CB8AC3E}">
        <p14:creationId xmlns:p14="http://schemas.microsoft.com/office/powerpoint/2010/main" val="29630024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7416800" cy="2236574"/>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光源所发出的大部分光线都不会进入成像平面，因此这些光线对于最终成像没有任何影响。简单的光线跟踪算法按照与光线传播相反的方向对光线来源进行跟踪，并只考虑最终到达成像平面的光线。</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四、光线跟踪算法</a:t>
            </a:r>
          </a:p>
        </p:txBody>
      </p:sp>
      <p:pic>
        <p:nvPicPr>
          <p:cNvPr id="3" name="图片 2">
            <a:extLst>
              <a:ext uri="{FF2B5EF4-FFF2-40B4-BE49-F238E27FC236}">
                <a16:creationId xmlns:a16="http://schemas.microsoft.com/office/drawing/2014/main" id="{9BCF4B68-4D65-4FEB-842F-F23ADFCFA08B}"/>
              </a:ext>
            </a:extLst>
          </p:cNvPr>
          <p:cNvPicPr>
            <a:picLocks noChangeAspect="1"/>
          </p:cNvPicPr>
          <p:nvPr/>
        </p:nvPicPr>
        <p:blipFill>
          <a:blip r:embed="rId4"/>
          <a:stretch>
            <a:fillRect/>
          </a:stretch>
        </p:blipFill>
        <p:spPr>
          <a:xfrm>
            <a:off x="4067944" y="3925784"/>
            <a:ext cx="4704280" cy="2671567"/>
          </a:xfrm>
          <a:prstGeom prst="rect">
            <a:avLst/>
          </a:prstGeom>
        </p:spPr>
      </p:pic>
    </p:spTree>
    <p:custDataLst>
      <p:tags r:id="rId1"/>
    </p:custDataLst>
    <p:extLst>
      <p:ext uri="{BB962C8B-B14F-4D97-AF65-F5344CB8AC3E}">
        <p14:creationId xmlns:p14="http://schemas.microsoft.com/office/powerpoint/2010/main" val="28385312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7416800" cy="2236574"/>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如果不使用光线跟踪技术，就无法真实地绘制出这些对象表面的反射和折射等光线效果。</a:t>
            </a:r>
            <a:endParaRPr lang="en-US" altLang="zh-CN" sz="2400" dirty="0"/>
          </a:p>
          <a:p>
            <a:pPr marL="635" indent="0">
              <a:lnSpc>
                <a:spcPct val="150000"/>
              </a:lnSpc>
              <a:spcBef>
                <a:spcPts val="0"/>
              </a:spcBef>
              <a:buNone/>
            </a:pPr>
            <a:r>
              <a:rPr lang="zh-CN" altLang="en-US" sz="2400" dirty="0"/>
              <a:t>场景中阴影的复杂性，这是光线跟踪算法自动产生的效果，无须额外针对阴影进行处理。</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四、光线跟踪算法</a:t>
            </a:r>
          </a:p>
        </p:txBody>
      </p:sp>
      <p:pic>
        <p:nvPicPr>
          <p:cNvPr id="4" name="图片 3">
            <a:extLst>
              <a:ext uri="{FF2B5EF4-FFF2-40B4-BE49-F238E27FC236}">
                <a16:creationId xmlns:a16="http://schemas.microsoft.com/office/drawing/2014/main" id="{427ECB7E-B383-43F8-A64F-0723D107B36F}"/>
              </a:ext>
            </a:extLst>
          </p:cNvPr>
          <p:cNvPicPr>
            <a:picLocks noChangeAspect="1"/>
          </p:cNvPicPr>
          <p:nvPr/>
        </p:nvPicPr>
        <p:blipFill>
          <a:blip r:embed="rId4"/>
          <a:stretch>
            <a:fillRect/>
          </a:stretch>
        </p:blipFill>
        <p:spPr>
          <a:xfrm>
            <a:off x="4788024" y="3858772"/>
            <a:ext cx="3991744" cy="2900780"/>
          </a:xfrm>
          <a:prstGeom prst="rect">
            <a:avLst/>
          </a:prstGeom>
        </p:spPr>
      </p:pic>
    </p:spTree>
    <p:custDataLst>
      <p:tags r:id="rId1"/>
    </p:custDataLst>
    <p:extLst>
      <p:ext uri="{BB962C8B-B14F-4D97-AF65-F5344CB8AC3E}">
        <p14:creationId xmlns:p14="http://schemas.microsoft.com/office/powerpoint/2010/main" val="4099315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8209860" cy="5102166"/>
          </a:xfrm>
        </p:spPr>
        <p:txBody>
          <a:bodyPr vert="horz" wrap="square" lIns="91440" tIns="45720" rIns="91440" bIns="45720" anchor="t" anchorCtr="0">
            <a:spAutoFit/>
          </a:bodyPr>
          <a:lstStyle/>
          <a:p>
            <a:pPr marL="635" indent="0">
              <a:lnSpc>
                <a:spcPct val="150000"/>
              </a:lnSpc>
              <a:spcBef>
                <a:spcPts val="0"/>
              </a:spcBef>
              <a:buNone/>
            </a:pPr>
            <a:r>
              <a:rPr lang="zh-CN" altLang="en-US" sz="2800" dirty="0"/>
              <a:t>光线投射</a:t>
            </a:r>
            <a:endParaRPr lang="en-US" altLang="zh-CN" sz="2800" dirty="0"/>
          </a:p>
          <a:p>
            <a:pPr marL="635" indent="0">
              <a:lnSpc>
                <a:spcPct val="150000"/>
              </a:lnSpc>
              <a:spcBef>
                <a:spcPts val="0"/>
              </a:spcBef>
              <a:buNone/>
            </a:pPr>
            <a:r>
              <a:rPr lang="zh-CN" altLang="en-US" sz="2400" dirty="0"/>
              <a:t>光线投射是指从成像平面开始向场景投射光线</a:t>
            </a:r>
            <a:endParaRPr lang="en-US" altLang="zh-CN" sz="2400" dirty="0"/>
          </a:p>
          <a:p>
            <a:pPr>
              <a:lnSpc>
                <a:spcPct val="150000"/>
              </a:lnSpc>
              <a:spcBef>
                <a:spcPts val="0"/>
              </a:spcBef>
            </a:pPr>
            <a:r>
              <a:rPr lang="zh-CN" altLang="en-US" sz="2400" dirty="0"/>
              <a:t>每个像素至少通过一条投射光线</a:t>
            </a:r>
            <a:endParaRPr lang="en-US" altLang="zh-CN" sz="2400" dirty="0"/>
          </a:p>
          <a:p>
            <a:pPr>
              <a:lnSpc>
                <a:spcPct val="150000"/>
              </a:lnSpc>
              <a:spcBef>
                <a:spcPts val="0"/>
              </a:spcBef>
            </a:pPr>
            <a:r>
              <a:rPr lang="zh-CN" altLang="en-US" sz="2400" dirty="0"/>
              <a:t>每条投射光线要么与对象表面相交，要么与光源表面相交，</a:t>
            </a:r>
            <a:endParaRPr lang="en-US" altLang="zh-CN" sz="2400" dirty="0"/>
          </a:p>
          <a:p>
            <a:pPr>
              <a:lnSpc>
                <a:spcPct val="150000"/>
              </a:lnSpc>
              <a:spcBef>
                <a:spcPts val="0"/>
              </a:spcBef>
            </a:pPr>
            <a:r>
              <a:rPr lang="zh-CN" altLang="en-US" sz="2400" dirty="0"/>
              <a:t>当投射光线与物体表面相交时，就根据光照条件计算该点处的颜色值</a:t>
            </a:r>
            <a:endParaRPr lang="en-US" altLang="zh-CN" sz="2400" dirty="0"/>
          </a:p>
          <a:p>
            <a:pPr>
              <a:lnSpc>
                <a:spcPct val="150000"/>
              </a:lnSpc>
              <a:spcBef>
                <a:spcPts val="0"/>
              </a:spcBef>
            </a:pPr>
            <a:r>
              <a:rPr lang="zh-CN" altLang="en-US" sz="2400" dirty="0"/>
              <a:t>如果不与任何对象表面相交而投射到无穷远处（此时，像素颜色为背景色）</a:t>
            </a:r>
            <a:endParaRPr lang="en-US" altLang="zh-CN" sz="2400" dirty="0"/>
          </a:p>
          <a:p>
            <a:pPr>
              <a:lnSpc>
                <a:spcPct val="150000"/>
              </a:lnSpc>
              <a:spcBef>
                <a:spcPts val="0"/>
              </a:spcBef>
            </a:pPr>
            <a:endParaRPr lang="zh-CN" altLang="en-US"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四、光线跟踪算法</a:t>
            </a:r>
          </a:p>
        </p:txBody>
      </p:sp>
      <p:pic>
        <p:nvPicPr>
          <p:cNvPr id="3" name="图片 2">
            <a:extLst>
              <a:ext uri="{FF2B5EF4-FFF2-40B4-BE49-F238E27FC236}">
                <a16:creationId xmlns:a16="http://schemas.microsoft.com/office/drawing/2014/main" id="{B92956F6-83A2-46CB-8BB7-9DF4A66A6AFA}"/>
              </a:ext>
            </a:extLst>
          </p:cNvPr>
          <p:cNvPicPr>
            <a:picLocks noChangeAspect="1"/>
          </p:cNvPicPr>
          <p:nvPr/>
        </p:nvPicPr>
        <p:blipFill>
          <a:blip r:embed="rId4"/>
          <a:stretch>
            <a:fillRect/>
          </a:stretch>
        </p:blipFill>
        <p:spPr>
          <a:xfrm>
            <a:off x="6736212" y="1473922"/>
            <a:ext cx="2192758" cy="1634225"/>
          </a:xfrm>
          <a:prstGeom prst="rect">
            <a:avLst/>
          </a:prstGeom>
        </p:spPr>
      </p:pic>
    </p:spTree>
    <p:custDataLst>
      <p:tags r:id="rId1"/>
    </p:custDataLst>
    <p:extLst>
      <p:ext uri="{BB962C8B-B14F-4D97-AF65-F5344CB8AC3E}">
        <p14:creationId xmlns:p14="http://schemas.microsoft.com/office/powerpoint/2010/main" val="723708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4183025" y="1996487"/>
            <a:ext cx="1070722" cy="230029"/>
          </a:xfrm>
          <a:prstGeom prst="rect">
            <a:avLst/>
          </a:prstGeom>
          <a:noFill/>
        </p:spPr>
        <p:txBody>
          <a:bodyPr wrap="square" rtlCol="0">
            <a:normAutofit fontScale="47500" lnSpcReduction="20000"/>
          </a:bodyPr>
          <a:lstStyle/>
          <a:p>
            <a:pPr algn="ctr"/>
            <a:r>
              <a:rPr lang="en-US" altLang="zh-CN" sz="1050" kern="2600" spc="2000" dirty="0">
                <a:solidFill>
                  <a:schemeClr val="dk1"/>
                </a:solidFill>
                <a:uFillTx/>
                <a:latin typeface="Arial" panose="020B0604020202020204" pitchFamily="34" charset="0"/>
                <a:ea typeface="Microsoft YaHei" panose="020B0503020204020204" charset="-122"/>
                <a:cs typeface="Arial" panose="020B0604020202020204" pitchFamily="34" charset="0"/>
              </a:rPr>
              <a:t>ONE</a:t>
            </a:r>
          </a:p>
        </p:txBody>
      </p:sp>
      <p:sp>
        <p:nvSpPr>
          <p:cNvPr id="24" name="标题 23"/>
          <p:cNvSpPr>
            <a:spLocks noGrp="1"/>
          </p:cNvSpPr>
          <p:nvPr>
            <p:ph type="title"/>
            <p:custDataLst>
              <p:tags r:id="rId3"/>
            </p:custDataLst>
          </p:nvPr>
        </p:nvSpPr>
        <p:spPr>
          <a:xfrm>
            <a:off x="3907790" y="2698750"/>
            <a:ext cx="5087620" cy="907415"/>
          </a:xfrm>
        </p:spPr>
        <p:txBody>
          <a:bodyPr wrap="square" lIns="67500" tIns="35100" rIns="67500" bIns="35100">
            <a:normAutofit/>
          </a:bodyPr>
          <a:lstStyle/>
          <a:p>
            <a:pPr marL="0" indent="0" algn="ctr">
              <a:lnSpc>
                <a:spcPct val="120000"/>
              </a:lnSpc>
              <a:spcBef>
                <a:spcPts val="0"/>
              </a:spcBef>
              <a:spcAft>
                <a:spcPts val="0"/>
              </a:spcAft>
              <a:buSzPct val="100000"/>
              <a:buNone/>
            </a:pPr>
            <a:r>
              <a:rPr lang="zh-CN" altLang="en-US" sz="3200" u="none" strike="noStrike" baseline="0" dirty="0">
                <a:solidFill>
                  <a:schemeClr val="accent1"/>
                </a:solidFill>
                <a:uLnTx/>
                <a:uFillTx/>
              </a:rPr>
              <a:t>第九章 全局光照</a:t>
            </a:r>
            <a:endParaRPr sz="3200" b="1" u="none" strike="noStrike" baseline="0" dirty="0">
              <a:solidFill>
                <a:schemeClr val="accent1"/>
              </a:solidFill>
              <a:uLnTx/>
              <a:uFillTx/>
            </a:endParaRPr>
          </a:p>
        </p:txBody>
      </p:sp>
      <p:sp>
        <p:nvSpPr>
          <p:cNvPr id="25" name="文本框 24"/>
          <p:cNvSpPr txBox="1"/>
          <p:nvPr>
            <p:custDataLst>
              <p:tags r:id="rId4"/>
            </p:custDataLst>
          </p:nvPr>
        </p:nvSpPr>
        <p:spPr>
          <a:xfrm>
            <a:off x="2885688" y="2653343"/>
            <a:ext cx="966778" cy="998117"/>
          </a:xfrm>
          <a:prstGeom prst="rect">
            <a:avLst/>
          </a:prstGeom>
          <a:noFill/>
        </p:spPr>
        <p:txBody>
          <a:bodyPr wrap="square" lIns="67500" tIns="35100" rIns="67500" bIns="35100" rtlCol="0" anchor="ctr">
            <a:normAutofit/>
          </a:bodyPr>
          <a:lstStyle/>
          <a:p>
            <a:pPr algn="ctr"/>
            <a:r>
              <a:rPr lang="en-US" altLang="zh-CN" sz="6000" dirty="0">
                <a:solidFill>
                  <a:schemeClr val="accent6"/>
                </a:solidFill>
              </a:rPr>
              <a:t>1</a:t>
            </a:r>
          </a:p>
        </p:txBody>
      </p:sp>
      <p:sp>
        <p:nvSpPr>
          <p:cNvPr id="2" name="剪去单角的矩形 1"/>
          <p:cNvSpPr/>
          <p:nvPr/>
        </p:nvSpPr>
        <p:spPr>
          <a:xfrm>
            <a:off x="4687570" y="5157470"/>
            <a:ext cx="3528695" cy="1224280"/>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1" dirty="0">
                <a:solidFill>
                  <a:srgbClr val="FF0000"/>
                </a:solidFill>
              </a:rPr>
              <a:t>思考一下</a:t>
            </a:r>
            <a:r>
              <a:rPr lang="zh-CN" altLang="en-US" dirty="0">
                <a:solidFill>
                  <a:srgbClr val="FF0000"/>
                </a:solidFill>
              </a:rPr>
              <a:t>：这部分内容应该在管线什么位置</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8209860" cy="1774909"/>
          </a:xfrm>
        </p:spPr>
        <p:txBody>
          <a:bodyPr vert="horz" wrap="square" lIns="91440" tIns="45720" rIns="91440" bIns="45720" anchor="t" anchorCtr="0">
            <a:spAutoFit/>
          </a:bodyPr>
          <a:lstStyle/>
          <a:p>
            <a:pPr marL="635" indent="0">
              <a:lnSpc>
                <a:spcPct val="150000"/>
              </a:lnSpc>
              <a:spcBef>
                <a:spcPts val="0"/>
              </a:spcBef>
              <a:buNone/>
            </a:pPr>
            <a:r>
              <a:rPr lang="zh-CN" altLang="en-US" sz="2800" dirty="0"/>
              <a:t>检测投射光线</a:t>
            </a:r>
            <a:endParaRPr lang="en-US" altLang="zh-CN" sz="2800" dirty="0"/>
          </a:p>
          <a:p>
            <a:pPr marL="635" indent="0">
              <a:lnSpc>
                <a:spcPct val="150000"/>
              </a:lnSpc>
              <a:spcBef>
                <a:spcPts val="0"/>
              </a:spcBef>
              <a:buNone/>
            </a:pPr>
            <a:r>
              <a:rPr lang="zh-CN" altLang="en-US" sz="2400" dirty="0"/>
              <a:t>立方体的一条探测光线与茶壶相交，表明该点被茶壶遮挡，因此投射光线与立方体的交点只被其中的一个光源照亮</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四、光线跟踪算法</a:t>
            </a:r>
          </a:p>
        </p:txBody>
      </p:sp>
      <p:pic>
        <p:nvPicPr>
          <p:cNvPr id="4" name="图片 3">
            <a:extLst>
              <a:ext uri="{FF2B5EF4-FFF2-40B4-BE49-F238E27FC236}">
                <a16:creationId xmlns:a16="http://schemas.microsoft.com/office/drawing/2014/main" id="{8D209D39-F479-4C53-9F9E-5AFA8458CDD5}"/>
              </a:ext>
            </a:extLst>
          </p:cNvPr>
          <p:cNvPicPr>
            <a:picLocks noChangeAspect="1"/>
          </p:cNvPicPr>
          <p:nvPr/>
        </p:nvPicPr>
        <p:blipFill>
          <a:blip r:embed="rId4"/>
          <a:stretch>
            <a:fillRect/>
          </a:stretch>
        </p:blipFill>
        <p:spPr>
          <a:xfrm>
            <a:off x="2771800" y="3446685"/>
            <a:ext cx="5062512" cy="3244442"/>
          </a:xfrm>
          <a:prstGeom prst="rect">
            <a:avLst/>
          </a:prstGeom>
        </p:spPr>
      </p:pic>
    </p:spTree>
    <p:custDataLst>
      <p:tags r:id="rId1"/>
    </p:custDataLst>
    <p:extLst>
      <p:ext uri="{BB962C8B-B14F-4D97-AF65-F5344CB8AC3E}">
        <p14:creationId xmlns:p14="http://schemas.microsoft.com/office/powerpoint/2010/main" val="23916656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3817372" cy="3436903"/>
          </a:xfrm>
        </p:spPr>
        <p:txBody>
          <a:bodyPr vert="horz" wrap="square" lIns="91440" tIns="45720" rIns="91440" bIns="45720" anchor="t" anchorCtr="0">
            <a:spAutoFit/>
          </a:bodyPr>
          <a:lstStyle/>
          <a:p>
            <a:pPr marL="635" indent="0">
              <a:lnSpc>
                <a:spcPct val="150000"/>
              </a:lnSpc>
              <a:spcBef>
                <a:spcPts val="0"/>
              </a:spcBef>
              <a:buNone/>
            </a:pPr>
            <a:r>
              <a:rPr lang="zh-CN" altLang="en-US" sz="2800" dirty="0"/>
              <a:t>检测投射光线</a:t>
            </a:r>
            <a:endParaRPr lang="en-US" altLang="zh-CN" sz="2800" dirty="0"/>
          </a:p>
          <a:p>
            <a:pPr marL="635" indent="0">
              <a:lnSpc>
                <a:spcPct val="150000"/>
              </a:lnSpc>
              <a:spcBef>
                <a:spcPts val="0"/>
              </a:spcBef>
              <a:buNone/>
            </a:pPr>
            <a:r>
              <a:rPr lang="zh-CN" altLang="en-US" sz="2400" dirty="0">
                <a:solidFill>
                  <a:srgbClr val="0070C0"/>
                </a:solidFill>
              </a:rPr>
              <a:t>多次反射</a:t>
            </a:r>
            <a:endParaRPr lang="en-US" altLang="zh-CN" sz="2400" dirty="0">
              <a:solidFill>
                <a:srgbClr val="0070C0"/>
              </a:solidFill>
            </a:endParaRPr>
          </a:p>
          <a:p>
            <a:pPr marL="635" indent="0">
              <a:lnSpc>
                <a:spcPct val="150000"/>
              </a:lnSpc>
              <a:spcBef>
                <a:spcPts val="0"/>
              </a:spcBef>
              <a:buNone/>
            </a:pPr>
            <a:r>
              <a:rPr lang="zh-CN" altLang="en-US" sz="2400" dirty="0"/>
              <a:t>一条探测光线可以直接到达左光源；</a:t>
            </a:r>
            <a:endParaRPr lang="en-US" altLang="zh-CN" sz="2400" dirty="0"/>
          </a:p>
          <a:p>
            <a:pPr marL="635" indent="0">
              <a:lnSpc>
                <a:spcPct val="150000"/>
              </a:lnSpc>
              <a:spcBef>
                <a:spcPts val="0"/>
              </a:spcBef>
              <a:buNone/>
            </a:pPr>
            <a:r>
              <a:rPr lang="zh-CN" altLang="en-US" sz="2400" dirty="0"/>
              <a:t>另一条探测光线通过镜面反射到达左光源</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四、光线跟踪算法</a:t>
            </a:r>
          </a:p>
        </p:txBody>
      </p:sp>
      <p:pic>
        <p:nvPicPr>
          <p:cNvPr id="3" name="图片 2">
            <a:extLst>
              <a:ext uri="{FF2B5EF4-FFF2-40B4-BE49-F238E27FC236}">
                <a16:creationId xmlns:a16="http://schemas.microsoft.com/office/drawing/2014/main" id="{690A2531-743B-4726-B378-2CBF45F59C8A}"/>
              </a:ext>
            </a:extLst>
          </p:cNvPr>
          <p:cNvPicPr>
            <a:picLocks noChangeAspect="1"/>
          </p:cNvPicPr>
          <p:nvPr/>
        </p:nvPicPr>
        <p:blipFill>
          <a:blip r:embed="rId4"/>
          <a:stretch>
            <a:fillRect/>
          </a:stretch>
        </p:blipFill>
        <p:spPr>
          <a:xfrm>
            <a:off x="4254778" y="3212976"/>
            <a:ext cx="4566642" cy="3417319"/>
          </a:xfrm>
          <a:prstGeom prst="rect">
            <a:avLst/>
          </a:prstGeom>
        </p:spPr>
      </p:pic>
    </p:spTree>
    <p:custDataLst>
      <p:tags r:id="rId1"/>
    </p:custDataLst>
    <p:extLst>
      <p:ext uri="{BB962C8B-B14F-4D97-AF65-F5344CB8AC3E}">
        <p14:creationId xmlns:p14="http://schemas.microsoft.com/office/powerpoint/2010/main" val="2186955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3528" y="2132856"/>
            <a:ext cx="8137852" cy="2328907"/>
          </a:xfrm>
        </p:spPr>
        <p:txBody>
          <a:bodyPr vert="horz" wrap="square" lIns="91440" tIns="45720" rIns="91440" bIns="45720" anchor="t" anchorCtr="0">
            <a:spAutoFit/>
          </a:bodyPr>
          <a:lstStyle/>
          <a:p>
            <a:pPr marL="635" indent="0">
              <a:lnSpc>
                <a:spcPct val="150000"/>
              </a:lnSpc>
              <a:spcBef>
                <a:spcPts val="0"/>
              </a:spcBef>
              <a:buNone/>
            </a:pPr>
            <a:r>
              <a:rPr lang="zh-CN" altLang="en-US" sz="2800" dirty="0"/>
              <a:t>检测投射光线</a:t>
            </a:r>
            <a:endParaRPr lang="en-US" altLang="zh-CN" sz="2800" dirty="0"/>
          </a:p>
          <a:p>
            <a:pPr>
              <a:lnSpc>
                <a:spcPct val="150000"/>
              </a:lnSpc>
              <a:spcBef>
                <a:spcPts val="0"/>
              </a:spcBef>
            </a:pPr>
            <a:r>
              <a:rPr lang="zh-CN" altLang="en-US" sz="2400" dirty="0">
                <a:solidFill>
                  <a:srgbClr val="0070C0"/>
                </a:solidFill>
              </a:rPr>
              <a:t>这是由于漫反射光线的数量过多，如果试图跟踪所有漫反射光线，则算法需要进行多次迭代，以至于永远不能结束。</a:t>
            </a:r>
            <a:endParaRPr lang="en-US" altLang="zh-CN" sz="2400" dirty="0">
              <a:solidFill>
                <a:srgbClr val="0070C0"/>
              </a:solidFill>
            </a:endParaRPr>
          </a:p>
          <a:p>
            <a:pPr>
              <a:lnSpc>
                <a:spcPct val="150000"/>
              </a:lnSpc>
              <a:spcBef>
                <a:spcPts val="0"/>
              </a:spcBef>
            </a:pPr>
            <a:r>
              <a:rPr lang="zh-CN" altLang="en-US" sz="2400" dirty="0">
                <a:solidFill>
                  <a:srgbClr val="0070C0"/>
                </a:solidFill>
              </a:rPr>
              <a:t>因此，光线跟踪算法适用于高反射率表面较多的场景。</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四、光线跟踪算法</a:t>
            </a:r>
          </a:p>
        </p:txBody>
      </p:sp>
    </p:spTree>
    <p:custDataLst>
      <p:tags r:id="rId1"/>
    </p:custDataLst>
    <p:extLst>
      <p:ext uri="{BB962C8B-B14F-4D97-AF65-F5344CB8AC3E}">
        <p14:creationId xmlns:p14="http://schemas.microsoft.com/office/powerpoint/2010/main" val="3193784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3817372" cy="2882905"/>
          </a:xfrm>
        </p:spPr>
        <p:txBody>
          <a:bodyPr vert="horz" wrap="square" lIns="91440" tIns="45720" rIns="91440" bIns="45720" anchor="t" anchorCtr="0">
            <a:spAutoFit/>
          </a:bodyPr>
          <a:lstStyle/>
          <a:p>
            <a:pPr marL="635" indent="0">
              <a:lnSpc>
                <a:spcPct val="150000"/>
              </a:lnSpc>
              <a:spcBef>
                <a:spcPts val="0"/>
              </a:spcBef>
              <a:buNone/>
            </a:pPr>
            <a:r>
              <a:rPr lang="zh-CN" altLang="en-US" sz="2800" dirty="0"/>
              <a:t>检测投射光线</a:t>
            </a:r>
            <a:endParaRPr lang="en-US" altLang="zh-CN" sz="2800" dirty="0"/>
          </a:p>
          <a:p>
            <a:pPr marL="635" indent="0">
              <a:lnSpc>
                <a:spcPct val="150000"/>
              </a:lnSpc>
              <a:spcBef>
                <a:spcPts val="0"/>
              </a:spcBef>
              <a:buNone/>
            </a:pPr>
            <a:r>
              <a:rPr lang="zh-CN" altLang="en-US" sz="2400" dirty="0">
                <a:solidFill>
                  <a:srgbClr val="0070C0"/>
                </a:solidFill>
              </a:rPr>
              <a:t>递归计算</a:t>
            </a:r>
            <a:endParaRPr lang="en-US" altLang="zh-CN" sz="2400" dirty="0">
              <a:solidFill>
                <a:srgbClr val="0070C0"/>
              </a:solidFill>
            </a:endParaRPr>
          </a:p>
          <a:p>
            <a:pPr marL="635" indent="0">
              <a:lnSpc>
                <a:spcPct val="150000"/>
              </a:lnSpc>
              <a:spcBef>
                <a:spcPts val="0"/>
              </a:spcBef>
              <a:buNone/>
            </a:pPr>
            <a:r>
              <a:rPr lang="zh-CN" altLang="en-US" sz="2400" dirty="0"/>
              <a:t>入射光一部分被表面吸</a:t>
            </a:r>
          </a:p>
          <a:p>
            <a:pPr marL="635" indent="0">
              <a:lnSpc>
                <a:spcPct val="150000"/>
              </a:lnSpc>
              <a:spcBef>
                <a:spcPts val="0"/>
              </a:spcBef>
              <a:buNone/>
            </a:pPr>
            <a:r>
              <a:rPr lang="zh-CN" altLang="en-US" sz="2400" dirty="0"/>
              <a:t>收，其余部分则分为折射光和反射光</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四、光线跟踪算法</a:t>
            </a:r>
          </a:p>
        </p:txBody>
      </p:sp>
      <p:pic>
        <p:nvPicPr>
          <p:cNvPr id="4" name="图片 3">
            <a:extLst>
              <a:ext uri="{FF2B5EF4-FFF2-40B4-BE49-F238E27FC236}">
                <a16:creationId xmlns:a16="http://schemas.microsoft.com/office/drawing/2014/main" id="{C89851F2-08B3-47B8-B12A-BF25381502F6}"/>
              </a:ext>
            </a:extLst>
          </p:cNvPr>
          <p:cNvPicPr>
            <a:picLocks noChangeAspect="1"/>
          </p:cNvPicPr>
          <p:nvPr/>
        </p:nvPicPr>
        <p:blipFill>
          <a:blip r:embed="rId4"/>
          <a:stretch>
            <a:fillRect/>
          </a:stretch>
        </p:blipFill>
        <p:spPr>
          <a:xfrm>
            <a:off x="4362565" y="3140968"/>
            <a:ext cx="4271478" cy="3263931"/>
          </a:xfrm>
          <a:prstGeom prst="rect">
            <a:avLst/>
          </a:prstGeom>
        </p:spPr>
      </p:pic>
    </p:spTree>
    <p:custDataLst>
      <p:tags r:id="rId1"/>
    </p:custDataLst>
    <p:extLst>
      <p:ext uri="{BB962C8B-B14F-4D97-AF65-F5344CB8AC3E}">
        <p14:creationId xmlns:p14="http://schemas.microsoft.com/office/powerpoint/2010/main" val="1528223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251520" y="1412776"/>
            <a:ext cx="8137852" cy="2882905"/>
          </a:xfrm>
        </p:spPr>
        <p:txBody>
          <a:bodyPr vert="horz" wrap="square" lIns="91440" tIns="45720" rIns="91440" bIns="45720" anchor="t" anchorCtr="0">
            <a:spAutoFit/>
          </a:bodyPr>
          <a:lstStyle/>
          <a:p>
            <a:pPr marL="635" indent="0">
              <a:lnSpc>
                <a:spcPct val="150000"/>
              </a:lnSpc>
              <a:spcBef>
                <a:spcPts val="0"/>
              </a:spcBef>
              <a:buNone/>
            </a:pPr>
            <a:r>
              <a:rPr lang="zh-CN" altLang="en-US" sz="2800" dirty="0"/>
              <a:t>检测投射光线</a:t>
            </a:r>
            <a:endParaRPr lang="en-US" altLang="zh-CN" sz="2800" dirty="0"/>
          </a:p>
          <a:p>
            <a:pPr marL="635" indent="0">
              <a:lnSpc>
                <a:spcPct val="150000"/>
              </a:lnSpc>
              <a:spcBef>
                <a:spcPts val="0"/>
              </a:spcBef>
              <a:buNone/>
            </a:pPr>
            <a:r>
              <a:rPr lang="zh-CN" altLang="en-US" sz="2400" dirty="0">
                <a:solidFill>
                  <a:srgbClr val="0070C0"/>
                </a:solidFill>
              </a:rPr>
              <a:t>递归计算</a:t>
            </a:r>
          </a:p>
          <a:p>
            <a:pPr marL="635" indent="0">
              <a:lnSpc>
                <a:spcPct val="150000"/>
              </a:lnSpc>
              <a:spcBef>
                <a:spcPts val="0"/>
              </a:spcBef>
              <a:buNone/>
            </a:pPr>
            <a:r>
              <a:rPr lang="zh-CN" altLang="en-US" sz="2400" dirty="0"/>
              <a:t>（ </a:t>
            </a:r>
            <a:r>
              <a:rPr lang="en-US" altLang="zh-CN" sz="2400" dirty="0"/>
              <a:t>1 </a:t>
            </a:r>
            <a:r>
              <a:rPr lang="zh-CN" altLang="en-US" sz="2400" dirty="0"/>
              <a:t>）利用标准的反射模型，计算光源在该交点的亮度。</a:t>
            </a:r>
          </a:p>
          <a:p>
            <a:pPr marL="635" indent="0">
              <a:lnSpc>
                <a:spcPct val="150000"/>
              </a:lnSpc>
              <a:spcBef>
                <a:spcPts val="0"/>
              </a:spcBef>
              <a:buNone/>
            </a:pPr>
            <a:r>
              <a:rPr lang="zh-CN" altLang="en-US" sz="2400" dirty="0"/>
              <a:t>（ </a:t>
            </a:r>
            <a:r>
              <a:rPr lang="en-US" altLang="zh-CN" sz="2400" dirty="0"/>
              <a:t>2 </a:t>
            </a:r>
            <a:r>
              <a:rPr lang="zh-CN" altLang="en-US" sz="2400" dirty="0"/>
              <a:t>）沿理想反射光线的方向投射一条光线。</a:t>
            </a:r>
          </a:p>
          <a:p>
            <a:pPr marL="635" indent="0">
              <a:lnSpc>
                <a:spcPct val="150000"/>
              </a:lnSpc>
              <a:spcBef>
                <a:spcPts val="0"/>
              </a:spcBef>
              <a:buNone/>
            </a:pPr>
            <a:r>
              <a:rPr lang="zh-CN" altLang="en-US" sz="2400" dirty="0"/>
              <a:t>（ </a:t>
            </a:r>
            <a:r>
              <a:rPr lang="en-US" altLang="zh-CN" sz="2400" dirty="0"/>
              <a:t>3 </a:t>
            </a:r>
            <a:r>
              <a:rPr lang="zh-CN" altLang="en-US" sz="2400" dirty="0"/>
              <a:t>）沿折射光线的方向投射一条光线。</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四、光线跟踪算法</a:t>
            </a:r>
          </a:p>
        </p:txBody>
      </p:sp>
      <p:pic>
        <p:nvPicPr>
          <p:cNvPr id="6" name="图片 5">
            <a:extLst>
              <a:ext uri="{FF2B5EF4-FFF2-40B4-BE49-F238E27FC236}">
                <a16:creationId xmlns:a16="http://schemas.microsoft.com/office/drawing/2014/main" id="{94513849-E716-467A-8010-A03BCF4D4161}"/>
              </a:ext>
            </a:extLst>
          </p:cNvPr>
          <p:cNvPicPr>
            <a:picLocks noChangeAspect="1"/>
          </p:cNvPicPr>
          <p:nvPr/>
        </p:nvPicPr>
        <p:blipFill>
          <a:blip r:embed="rId4"/>
          <a:stretch>
            <a:fillRect/>
          </a:stretch>
        </p:blipFill>
        <p:spPr>
          <a:xfrm>
            <a:off x="1657866" y="4225737"/>
            <a:ext cx="5591348" cy="2438974"/>
          </a:xfrm>
          <a:prstGeom prst="rect">
            <a:avLst/>
          </a:prstGeom>
        </p:spPr>
      </p:pic>
    </p:spTree>
    <p:custDataLst>
      <p:tags r:id="rId1"/>
    </p:custDataLst>
    <p:extLst>
      <p:ext uri="{BB962C8B-B14F-4D97-AF65-F5344CB8AC3E}">
        <p14:creationId xmlns:p14="http://schemas.microsoft.com/office/powerpoint/2010/main" val="16052833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60" name="Text Box 4"/>
          <p:cNvSpPr txBox="1">
            <a:spLocks noChangeArrowheads="1"/>
          </p:cNvSpPr>
          <p:nvPr/>
        </p:nvSpPr>
        <p:spPr bwMode="auto">
          <a:xfrm>
            <a:off x="1475656" y="2564904"/>
            <a:ext cx="7047122" cy="3785652"/>
          </a:xfrm>
          <a:prstGeom prst="rect">
            <a:avLst/>
          </a:prstGeom>
          <a:noFill/>
          <a:ln w="28575">
            <a:solidFill>
              <a:schemeClr val="bg1"/>
            </a:solidFill>
            <a:miter lim="800000"/>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wrap="none">
            <a:spAutoFit/>
          </a:bodyPr>
          <a:lstStyle>
            <a:lvl1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1pPr>
            <a:lvl2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2pPr>
            <a:lvl3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3pPr>
            <a:lvl4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4pPr>
            <a:lvl5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9pPr>
          </a:lstStyle>
          <a:p>
            <a:pPr>
              <a:lnSpc>
                <a:spcPct val="100000"/>
              </a:lnSpc>
            </a:pPr>
            <a:r>
              <a:rPr lang="en-US" altLang="zh-CN" sz="2000" b="0" i="0" dirty="0">
                <a:effectLst/>
                <a:ea typeface="SimSun" panose="02010600030101010101" pitchFamily="2" charset="-122"/>
              </a:rPr>
              <a:t>Image </a:t>
            </a:r>
            <a:r>
              <a:rPr lang="en-US" altLang="zh-CN" sz="2000" b="0" i="0" dirty="0" err="1">
                <a:effectLst/>
                <a:ea typeface="SimSun" panose="02010600030101010101" pitchFamily="2" charset="-122"/>
              </a:rPr>
              <a:t>RayCast</a:t>
            </a:r>
            <a:r>
              <a:rPr lang="en-US" altLang="zh-CN" sz="2000" b="0" i="0" dirty="0">
                <a:effectLst/>
                <a:ea typeface="SimSun" panose="02010600030101010101" pitchFamily="2" charset="-122"/>
              </a:rPr>
              <a:t>(Camera </a:t>
            </a:r>
            <a:r>
              <a:rPr lang="en-US" altLang="zh-CN" sz="2000" b="0" i="0" dirty="0" err="1">
                <a:effectLst/>
                <a:ea typeface="SimSun" panose="02010600030101010101" pitchFamily="2" charset="-122"/>
              </a:rPr>
              <a:t>camera</a:t>
            </a:r>
            <a:r>
              <a:rPr lang="en-US" altLang="zh-CN" sz="2000" b="0" i="0" dirty="0">
                <a:effectLst/>
                <a:ea typeface="SimSun" panose="02010600030101010101" pitchFamily="2" charset="-122"/>
              </a:rPr>
              <a:t>, Scene </a:t>
            </a:r>
            <a:r>
              <a:rPr lang="en-US" altLang="zh-CN" sz="2000" b="0" i="0" dirty="0" err="1">
                <a:effectLst/>
                <a:ea typeface="SimSun" panose="02010600030101010101" pitchFamily="2" charset="-122"/>
              </a:rPr>
              <a:t>scene</a:t>
            </a:r>
            <a:r>
              <a:rPr lang="en-US" altLang="zh-CN" sz="2000" b="0" i="0" dirty="0">
                <a:effectLst/>
                <a:ea typeface="SimSun" panose="02010600030101010101" pitchFamily="2" charset="-122"/>
              </a:rPr>
              <a:t>, int width, int height)</a:t>
            </a:r>
          </a:p>
          <a:p>
            <a:pPr>
              <a:lnSpc>
                <a:spcPct val="100000"/>
              </a:lnSpc>
            </a:pPr>
            <a:r>
              <a:rPr lang="en-US" altLang="zh-CN" sz="2000" b="0" i="0" dirty="0">
                <a:effectLst/>
                <a:ea typeface="SimSun" panose="02010600030101010101" pitchFamily="2" charset="-122"/>
              </a:rPr>
              <a:t>{</a:t>
            </a:r>
          </a:p>
          <a:p>
            <a:pPr>
              <a:lnSpc>
                <a:spcPct val="100000"/>
              </a:lnSpc>
            </a:pPr>
            <a:r>
              <a:rPr lang="en-US" altLang="zh-CN" sz="2000" b="0" i="0" dirty="0">
                <a:effectLst/>
                <a:ea typeface="SimSun" panose="02010600030101010101" pitchFamily="2" charset="-122"/>
              </a:rPr>
              <a:t>	Image </a:t>
            </a:r>
            <a:r>
              <a:rPr lang="en-US" altLang="zh-CN" sz="2000" b="0" i="0" dirty="0" err="1">
                <a:effectLst/>
                <a:ea typeface="SimSun" panose="02010600030101010101" pitchFamily="2" charset="-122"/>
              </a:rPr>
              <a:t>image</a:t>
            </a:r>
            <a:r>
              <a:rPr lang="en-US" altLang="zh-CN" sz="2000" b="0" i="0" dirty="0">
                <a:effectLst/>
                <a:ea typeface="SimSun" panose="02010600030101010101" pitchFamily="2" charset="-122"/>
              </a:rPr>
              <a:t> = new Image(width, height);</a:t>
            </a:r>
          </a:p>
          <a:p>
            <a:pPr>
              <a:lnSpc>
                <a:spcPct val="100000"/>
              </a:lnSpc>
            </a:pPr>
            <a:r>
              <a:rPr lang="en-US" altLang="zh-CN" sz="2000" b="0" i="0" dirty="0">
                <a:effectLst/>
                <a:ea typeface="SimSun" panose="02010600030101010101" pitchFamily="2" charset="-122"/>
              </a:rPr>
              <a:t>	for (int </a:t>
            </a:r>
            <a:r>
              <a:rPr lang="en-US" altLang="zh-CN" sz="2000" b="0" i="0" dirty="0" err="1">
                <a:effectLst/>
                <a:ea typeface="SimSun" panose="02010600030101010101" pitchFamily="2" charset="-122"/>
              </a:rPr>
              <a:t>i</a:t>
            </a:r>
            <a:r>
              <a:rPr lang="en-US" altLang="zh-CN" sz="2000" b="0" i="0" dirty="0">
                <a:effectLst/>
                <a:ea typeface="SimSun" panose="02010600030101010101" pitchFamily="2" charset="-122"/>
              </a:rPr>
              <a:t> = 0; </a:t>
            </a:r>
            <a:r>
              <a:rPr lang="en-US" altLang="zh-CN" sz="2000" b="0" i="0" dirty="0" err="1">
                <a:effectLst/>
                <a:ea typeface="SimSun" panose="02010600030101010101" pitchFamily="2" charset="-122"/>
              </a:rPr>
              <a:t>i</a:t>
            </a:r>
            <a:r>
              <a:rPr lang="en-US" altLang="zh-CN" sz="2000" b="0" i="0" dirty="0">
                <a:effectLst/>
                <a:ea typeface="SimSun" panose="02010600030101010101" pitchFamily="2" charset="-122"/>
              </a:rPr>
              <a:t> &lt; width; </a:t>
            </a:r>
            <a:r>
              <a:rPr lang="en-US" altLang="zh-CN" sz="2000" b="0" i="0" dirty="0" err="1">
                <a:effectLst/>
                <a:ea typeface="SimSun" panose="02010600030101010101" pitchFamily="2" charset="-122"/>
              </a:rPr>
              <a:t>i</a:t>
            </a:r>
            <a:r>
              <a:rPr lang="en-US" altLang="zh-CN" sz="2000" b="0" i="0" dirty="0">
                <a:effectLst/>
                <a:ea typeface="SimSun" panose="02010600030101010101" pitchFamily="2" charset="-122"/>
              </a:rPr>
              <a:t>++) { </a:t>
            </a:r>
          </a:p>
          <a:p>
            <a:pPr>
              <a:lnSpc>
                <a:spcPct val="100000"/>
              </a:lnSpc>
            </a:pPr>
            <a:r>
              <a:rPr lang="en-US" altLang="zh-CN" sz="2000" b="0" i="0" dirty="0">
                <a:effectLst/>
                <a:ea typeface="SimSun" panose="02010600030101010101" pitchFamily="2" charset="-122"/>
              </a:rPr>
              <a:t>		for (int j = 0; j &lt; height; </a:t>
            </a:r>
            <a:r>
              <a:rPr lang="en-US" altLang="zh-CN" sz="2000" b="0" i="0" dirty="0" err="1">
                <a:effectLst/>
                <a:ea typeface="SimSun" panose="02010600030101010101" pitchFamily="2" charset="-122"/>
              </a:rPr>
              <a:t>j++</a:t>
            </a:r>
            <a:r>
              <a:rPr lang="en-US" altLang="zh-CN" sz="2000" b="0" i="0" dirty="0">
                <a:effectLst/>
                <a:ea typeface="SimSun" panose="02010600030101010101" pitchFamily="2" charset="-122"/>
              </a:rPr>
              <a:t>) { </a:t>
            </a:r>
          </a:p>
          <a:p>
            <a:pPr>
              <a:lnSpc>
                <a:spcPct val="100000"/>
              </a:lnSpc>
            </a:pPr>
            <a:r>
              <a:rPr lang="en-US" altLang="zh-CN" sz="2000" b="0" i="0" dirty="0">
                <a:effectLst/>
                <a:ea typeface="SimSun" panose="02010600030101010101" pitchFamily="2" charset="-122"/>
              </a:rPr>
              <a:t>			Ray </a:t>
            </a:r>
            <a:r>
              <a:rPr lang="en-US" altLang="zh-CN" sz="2000" b="0" i="0" dirty="0" err="1">
                <a:effectLst/>
                <a:ea typeface="SimSun" panose="02010600030101010101" pitchFamily="2" charset="-122"/>
              </a:rPr>
              <a:t>ray</a:t>
            </a:r>
            <a:r>
              <a:rPr lang="en-US" altLang="zh-CN" sz="2000" b="0" i="0" dirty="0">
                <a:effectLst/>
                <a:ea typeface="SimSun" panose="02010600030101010101" pitchFamily="2" charset="-122"/>
              </a:rPr>
              <a:t> = </a:t>
            </a:r>
            <a:r>
              <a:rPr lang="en-US" altLang="zh-CN" sz="2000" b="0" i="0" dirty="0" err="1">
                <a:effectLst/>
                <a:ea typeface="SimSun" panose="02010600030101010101" pitchFamily="2" charset="-122"/>
              </a:rPr>
              <a:t>ConstructRayThroughPixel</a:t>
            </a:r>
            <a:r>
              <a:rPr lang="en-US" altLang="zh-CN" sz="2000" b="0" i="0" dirty="0">
                <a:effectLst/>
                <a:ea typeface="SimSun" panose="02010600030101010101" pitchFamily="2" charset="-122"/>
              </a:rPr>
              <a:t>(camera, </a:t>
            </a:r>
            <a:r>
              <a:rPr lang="en-US" altLang="zh-CN" sz="2000" b="0" i="0" dirty="0" err="1">
                <a:effectLst/>
                <a:ea typeface="SimSun" panose="02010600030101010101" pitchFamily="2" charset="-122"/>
              </a:rPr>
              <a:t>i</a:t>
            </a:r>
            <a:r>
              <a:rPr lang="en-US" altLang="zh-CN" sz="2000" b="0" i="0" dirty="0">
                <a:effectLst/>
                <a:ea typeface="SimSun" panose="02010600030101010101" pitchFamily="2" charset="-122"/>
              </a:rPr>
              <a:t>, j);</a:t>
            </a:r>
          </a:p>
          <a:p>
            <a:pPr>
              <a:lnSpc>
                <a:spcPct val="100000"/>
              </a:lnSpc>
            </a:pPr>
            <a:r>
              <a:rPr lang="en-US" altLang="zh-CN" sz="2000" b="0" i="0" dirty="0">
                <a:effectLst/>
                <a:ea typeface="SimSun" panose="02010600030101010101" pitchFamily="2" charset="-122"/>
              </a:rPr>
              <a:t>			Intersection hit = </a:t>
            </a:r>
            <a:r>
              <a:rPr lang="en-US" altLang="zh-CN" sz="2000" b="0" i="0" dirty="0" err="1">
                <a:effectLst/>
                <a:ea typeface="SimSun" panose="02010600030101010101" pitchFamily="2" charset="-122"/>
              </a:rPr>
              <a:t>FindIntersection</a:t>
            </a:r>
            <a:r>
              <a:rPr lang="en-US" altLang="zh-CN" sz="2000" b="0" i="0" dirty="0">
                <a:effectLst/>
                <a:ea typeface="SimSun" panose="02010600030101010101" pitchFamily="2" charset="-122"/>
              </a:rPr>
              <a:t>(ray, scene);</a:t>
            </a:r>
          </a:p>
          <a:p>
            <a:pPr>
              <a:lnSpc>
                <a:spcPct val="100000"/>
              </a:lnSpc>
            </a:pPr>
            <a:r>
              <a:rPr lang="en-US" altLang="zh-CN" sz="2000" b="0" i="0" dirty="0">
                <a:effectLst/>
                <a:ea typeface="SimSun" panose="02010600030101010101" pitchFamily="2" charset="-122"/>
              </a:rPr>
              <a:t>			image[</a:t>
            </a:r>
            <a:r>
              <a:rPr lang="en-US" altLang="zh-CN" sz="2000" b="0" i="0" dirty="0" err="1">
                <a:effectLst/>
                <a:ea typeface="SimSun" panose="02010600030101010101" pitchFamily="2" charset="-122"/>
              </a:rPr>
              <a:t>i</a:t>
            </a:r>
            <a:r>
              <a:rPr lang="en-US" altLang="zh-CN" sz="2000" b="0" i="0" dirty="0">
                <a:effectLst/>
                <a:ea typeface="SimSun" panose="02010600030101010101" pitchFamily="2" charset="-122"/>
              </a:rPr>
              <a:t>][j] = </a:t>
            </a:r>
            <a:r>
              <a:rPr lang="en-US" altLang="zh-CN" sz="2000" b="0" i="0" dirty="0" err="1">
                <a:effectLst/>
                <a:ea typeface="SimSun" panose="02010600030101010101" pitchFamily="2" charset="-122"/>
              </a:rPr>
              <a:t>GetColor</a:t>
            </a:r>
            <a:r>
              <a:rPr lang="en-US" altLang="zh-CN" sz="2000" b="0" i="0" dirty="0">
                <a:effectLst/>
                <a:ea typeface="SimSun" panose="02010600030101010101" pitchFamily="2" charset="-122"/>
              </a:rPr>
              <a:t>(hit);</a:t>
            </a:r>
          </a:p>
          <a:p>
            <a:pPr>
              <a:lnSpc>
                <a:spcPct val="100000"/>
              </a:lnSpc>
            </a:pPr>
            <a:r>
              <a:rPr lang="en-US" altLang="zh-CN" sz="2000" b="0" i="0" dirty="0">
                <a:effectLst/>
                <a:ea typeface="SimSun" panose="02010600030101010101" pitchFamily="2" charset="-122"/>
              </a:rPr>
              <a:t>		}</a:t>
            </a:r>
          </a:p>
          <a:p>
            <a:pPr>
              <a:lnSpc>
                <a:spcPct val="100000"/>
              </a:lnSpc>
            </a:pPr>
            <a:r>
              <a:rPr lang="en-US" altLang="zh-CN" sz="2000" b="0" i="0" dirty="0">
                <a:effectLst/>
                <a:ea typeface="SimSun" panose="02010600030101010101" pitchFamily="2" charset="-122"/>
              </a:rPr>
              <a:t>	}</a:t>
            </a:r>
          </a:p>
          <a:p>
            <a:pPr>
              <a:lnSpc>
                <a:spcPct val="100000"/>
              </a:lnSpc>
            </a:pPr>
            <a:r>
              <a:rPr lang="en-US" altLang="zh-CN" sz="2000" b="0" i="0" dirty="0">
                <a:effectLst/>
                <a:ea typeface="SimSun" panose="02010600030101010101" pitchFamily="2" charset="-122"/>
              </a:rPr>
              <a:t>	return image;</a:t>
            </a:r>
          </a:p>
          <a:p>
            <a:pPr>
              <a:lnSpc>
                <a:spcPct val="100000"/>
              </a:lnSpc>
            </a:pPr>
            <a:r>
              <a:rPr lang="en-US" altLang="zh-CN" sz="2000" b="0" i="0" dirty="0">
                <a:effectLst/>
                <a:ea typeface="SimSun" panose="02010600030101010101" pitchFamily="2" charset="-122"/>
              </a:rPr>
              <a:t>}</a:t>
            </a:r>
          </a:p>
        </p:txBody>
      </p:sp>
      <p:sp>
        <p:nvSpPr>
          <p:cNvPr id="5" name="Rectangle 2">
            <a:extLst>
              <a:ext uri="{FF2B5EF4-FFF2-40B4-BE49-F238E27FC236}">
                <a16:creationId xmlns:a16="http://schemas.microsoft.com/office/drawing/2014/main" id="{7ECA7B39-1CF8-4B5A-860C-4DDD46485365}"/>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
        <p:nvSpPr>
          <p:cNvPr id="11" name="文本框 10">
            <a:extLst>
              <a:ext uri="{FF2B5EF4-FFF2-40B4-BE49-F238E27FC236}">
                <a16:creationId xmlns:a16="http://schemas.microsoft.com/office/drawing/2014/main" id="{A89A5221-F07D-42D3-B335-4B6AF8A601E7}"/>
              </a:ext>
            </a:extLst>
          </p:cNvPr>
          <p:cNvSpPr txBox="1"/>
          <p:nvPr/>
        </p:nvSpPr>
        <p:spPr>
          <a:xfrm>
            <a:off x="427217" y="1772816"/>
            <a:ext cx="4572000" cy="654988"/>
          </a:xfrm>
          <a:prstGeom prst="rect">
            <a:avLst/>
          </a:prstGeom>
          <a:noFill/>
        </p:spPr>
        <p:txBody>
          <a:bodyPr wrap="square">
            <a:spAutoFit/>
          </a:bodyPr>
          <a:lstStyle/>
          <a:p>
            <a:pPr marL="635" indent="0">
              <a:lnSpc>
                <a:spcPct val="150000"/>
              </a:lnSpc>
              <a:spcBef>
                <a:spcPts val="0"/>
              </a:spcBef>
              <a:buNone/>
            </a:pPr>
            <a:r>
              <a:rPr lang="zh-CN" altLang="en-US" sz="2800" b="1" dirty="0">
                <a:solidFill>
                  <a:srgbClr val="0070C0"/>
                </a:solidFill>
              </a:rPr>
              <a:t>递归计算</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4" name="Text Box 4"/>
          <p:cNvSpPr txBox="1">
            <a:spLocks noChangeArrowheads="1"/>
          </p:cNvSpPr>
          <p:nvPr/>
        </p:nvSpPr>
        <p:spPr bwMode="auto">
          <a:xfrm>
            <a:off x="1185334" y="2362200"/>
            <a:ext cx="7047122" cy="3785652"/>
          </a:xfrm>
          <a:prstGeom prst="rect">
            <a:avLst/>
          </a:prstGeom>
          <a:noFill/>
          <a:ln w="28575">
            <a:solidFill>
              <a:schemeClr val="bg1"/>
            </a:solidFill>
            <a:miter lim="800000"/>
          </a:ln>
          <a:effectLst>
            <a:outerShdw dist="35921" dir="2700000" algn="ctr" rotWithShape="0">
              <a:schemeClr val="bg2"/>
            </a:outerShdw>
          </a:effectLst>
          <a:extLst>
            <a:ext uri="{909E8E84-426E-40DD-AFC4-6F175D3DCCD1}">
              <a14:hiddenFill xmlns:a14="http://schemas.microsoft.com/office/drawing/2010/main">
                <a:solidFill>
                  <a:srgbClr val="F8F8F8"/>
                </a:solidFill>
              </a14:hiddenFill>
            </a:ext>
          </a:extLst>
        </p:spPr>
        <p:txBody>
          <a:bodyPr wrap="none">
            <a:spAutoFit/>
          </a:bodyPr>
          <a:lstStyle>
            <a:lvl1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1pPr>
            <a:lvl2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2pPr>
            <a:lvl3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3pPr>
            <a:lvl4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4pPr>
            <a:lvl5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9pPr>
          </a:lstStyle>
          <a:p>
            <a:pPr>
              <a:lnSpc>
                <a:spcPct val="100000"/>
              </a:lnSpc>
            </a:pPr>
            <a:r>
              <a:rPr lang="en-US" altLang="zh-CN" sz="2000" b="0" i="0" dirty="0">
                <a:effectLst/>
                <a:ea typeface="SimSun" panose="02010600030101010101" pitchFamily="2" charset="-122"/>
              </a:rPr>
              <a:t>Image </a:t>
            </a:r>
            <a:r>
              <a:rPr lang="en-US" altLang="zh-CN" sz="2000" b="0" i="0" dirty="0" err="1">
                <a:effectLst/>
                <a:ea typeface="SimSun" panose="02010600030101010101" pitchFamily="2" charset="-122"/>
              </a:rPr>
              <a:t>RayCast</a:t>
            </a:r>
            <a:r>
              <a:rPr lang="en-US" altLang="zh-CN" sz="2000" b="0" i="0" dirty="0">
                <a:effectLst/>
                <a:ea typeface="SimSun" panose="02010600030101010101" pitchFamily="2" charset="-122"/>
              </a:rPr>
              <a:t>(Camera </a:t>
            </a:r>
            <a:r>
              <a:rPr lang="en-US" altLang="zh-CN" sz="2000" b="0" i="0" dirty="0" err="1">
                <a:effectLst/>
                <a:ea typeface="SimSun" panose="02010600030101010101" pitchFamily="2" charset="-122"/>
              </a:rPr>
              <a:t>camera</a:t>
            </a:r>
            <a:r>
              <a:rPr lang="en-US" altLang="zh-CN" sz="2000" b="0" i="0" dirty="0">
                <a:effectLst/>
                <a:ea typeface="SimSun" panose="02010600030101010101" pitchFamily="2" charset="-122"/>
              </a:rPr>
              <a:t>, Scene </a:t>
            </a:r>
            <a:r>
              <a:rPr lang="en-US" altLang="zh-CN" sz="2000" b="0" i="0" dirty="0" err="1">
                <a:effectLst/>
                <a:ea typeface="SimSun" panose="02010600030101010101" pitchFamily="2" charset="-122"/>
              </a:rPr>
              <a:t>scene</a:t>
            </a:r>
            <a:r>
              <a:rPr lang="en-US" altLang="zh-CN" sz="2000" b="0" i="0" dirty="0">
                <a:effectLst/>
                <a:ea typeface="SimSun" panose="02010600030101010101" pitchFamily="2" charset="-122"/>
              </a:rPr>
              <a:t>, int width, int height)</a:t>
            </a:r>
          </a:p>
          <a:p>
            <a:pPr>
              <a:lnSpc>
                <a:spcPct val="100000"/>
              </a:lnSpc>
            </a:pPr>
            <a:r>
              <a:rPr lang="en-US" altLang="zh-CN" sz="2000" b="0" i="0" dirty="0">
                <a:effectLst/>
                <a:ea typeface="SimSun" panose="02010600030101010101" pitchFamily="2" charset="-122"/>
              </a:rPr>
              <a:t>{</a:t>
            </a:r>
          </a:p>
          <a:p>
            <a:pPr>
              <a:lnSpc>
                <a:spcPct val="100000"/>
              </a:lnSpc>
            </a:pPr>
            <a:r>
              <a:rPr lang="en-US" altLang="zh-CN" sz="2000" b="0" i="0" dirty="0">
                <a:effectLst/>
                <a:ea typeface="SimSun" panose="02010600030101010101" pitchFamily="2" charset="-122"/>
              </a:rPr>
              <a:t>	Image </a:t>
            </a:r>
            <a:r>
              <a:rPr lang="en-US" altLang="zh-CN" sz="2000" b="0" i="0" dirty="0" err="1">
                <a:effectLst/>
                <a:ea typeface="SimSun" panose="02010600030101010101" pitchFamily="2" charset="-122"/>
              </a:rPr>
              <a:t>image</a:t>
            </a:r>
            <a:r>
              <a:rPr lang="en-US" altLang="zh-CN" sz="2000" b="0" i="0" dirty="0">
                <a:effectLst/>
                <a:ea typeface="SimSun" panose="02010600030101010101" pitchFamily="2" charset="-122"/>
              </a:rPr>
              <a:t> = new Image(width, height);</a:t>
            </a:r>
          </a:p>
          <a:p>
            <a:pPr>
              <a:lnSpc>
                <a:spcPct val="100000"/>
              </a:lnSpc>
            </a:pPr>
            <a:r>
              <a:rPr lang="en-US" altLang="zh-CN" sz="2000" b="0" i="0" dirty="0">
                <a:effectLst/>
                <a:ea typeface="SimSun" panose="02010600030101010101" pitchFamily="2" charset="-122"/>
              </a:rPr>
              <a:t>	for (int </a:t>
            </a:r>
            <a:r>
              <a:rPr lang="en-US" altLang="zh-CN" sz="2000" b="0" i="0" dirty="0" err="1">
                <a:effectLst/>
                <a:ea typeface="SimSun" panose="02010600030101010101" pitchFamily="2" charset="-122"/>
              </a:rPr>
              <a:t>i</a:t>
            </a:r>
            <a:r>
              <a:rPr lang="en-US" altLang="zh-CN" sz="2000" b="0" i="0" dirty="0">
                <a:effectLst/>
                <a:ea typeface="SimSun" panose="02010600030101010101" pitchFamily="2" charset="-122"/>
              </a:rPr>
              <a:t> = 0; </a:t>
            </a:r>
            <a:r>
              <a:rPr lang="en-US" altLang="zh-CN" sz="2000" b="0" i="0" dirty="0" err="1">
                <a:effectLst/>
                <a:ea typeface="SimSun" panose="02010600030101010101" pitchFamily="2" charset="-122"/>
              </a:rPr>
              <a:t>i</a:t>
            </a:r>
            <a:r>
              <a:rPr lang="en-US" altLang="zh-CN" sz="2000" b="0" i="0" dirty="0">
                <a:effectLst/>
                <a:ea typeface="SimSun" panose="02010600030101010101" pitchFamily="2" charset="-122"/>
              </a:rPr>
              <a:t> &lt; width; </a:t>
            </a:r>
            <a:r>
              <a:rPr lang="en-US" altLang="zh-CN" sz="2000" b="0" i="0" dirty="0" err="1">
                <a:effectLst/>
                <a:ea typeface="SimSun" panose="02010600030101010101" pitchFamily="2" charset="-122"/>
              </a:rPr>
              <a:t>i</a:t>
            </a:r>
            <a:r>
              <a:rPr lang="en-US" altLang="zh-CN" sz="2000" b="0" i="0" dirty="0">
                <a:effectLst/>
                <a:ea typeface="SimSun" panose="02010600030101010101" pitchFamily="2" charset="-122"/>
              </a:rPr>
              <a:t>++) { </a:t>
            </a:r>
          </a:p>
          <a:p>
            <a:pPr>
              <a:lnSpc>
                <a:spcPct val="100000"/>
              </a:lnSpc>
            </a:pPr>
            <a:r>
              <a:rPr lang="en-US" altLang="zh-CN" sz="2000" b="0" i="0" dirty="0">
                <a:effectLst/>
                <a:ea typeface="SimSun" panose="02010600030101010101" pitchFamily="2" charset="-122"/>
              </a:rPr>
              <a:t>		for (int j = 0; j &lt; height; </a:t>
            </a:r>
            <a:r>
              <a:rPr lang="en-US" altLang="zh-CN" sz="2000" b="0" i="0" dirty="0" err="1">
                <a:effectLst/>
                <a:ea typeface="SimSun" panose="02010600030101010101" pitchFamily="2" charset="-122"/>
              </a:rPr>
              <a:t>j++</a:t>
            </a:r>
            <a:r>
              <a:rPr lang="en-US" altLang="zh-CN" sz="2000" b="0" i="0" dirty="0">
                <a:effectLst/>
                <a:ea typeface="SimSun" panose="02010600030101010101" pitchFamily="2" charset="-122"/>
              </a:rPr>
              <a:t>) { </a:t>
            </a:r>
          </a:p>
          <a:p>
            <a:pPr>
              <a:lnSpc>
                <a:spcPct val="100000"/>
              </a:lnSpc>
            </a:pPr>
            <a:r>
              <a:rPr lang="en-US" altLang="zh-CN" sz="2000" b="0" i="0" dirty="0">
                <a:effectLst/>
                <a:ea typeface="SimSun" panose="02010600030101010101" pitchFamily="2" charset="-122"/>
              </a:rPr>
              <a:t>			</a:t>
            </a:r>
            <a:r>
              <a:rPr lang="en-US" altLang="zh-CN" sz="2000" b="0" i="0" dirty="0">
                <a:solidFill>
                  <a:schemeClr val="hlink"/>
                </a:solidFill>
                <a:effectLst/>
                <a:ea typeface="SimSun" panose="02010600030101010101" pitchFamily="2" charset="-122"/>
              </a:rPr>
              <a:t>Ray </a:t>
            </a:r>
            <a:r>
              <a:rPr lang="en-US" altLang="zh-CN" sz="2000" b="0" i="0" dirty="0" err="1">
                <a:solidFill>
                  <a:schemeClr val="hlink"/>
                </a:solidFill>
                <a:effectLst/>
                <a:ea typeface="SimSun" panose="02010600030101010101" pitchFamily="2" charset="-122"/>
              </a:rPr>
              <a:t>ray</a:t>
            </a:r>
            <a:r>
              <a:rPr lang="en-US" altLang="zh-CN" sz="2000" b="0" i="0" dirty="0">
                <a:solidFill>
                  <a:schemeClr val="hlink"/>
                </a:solidFill>
                <a:effectLst/>
                <a:ea typeface="SimSun" panose="02010600030101010101" pitchFamily="2" charset="-122"/>
              </a:rPr>
              <a:t> = </a:t>
            </a:r>
            <a:r>
              <a:rPr lang="en-US" altLang="zh-CN" sz="2000" i="0" dirty="0" err="1">
                <a:solidFill>
                  <a:schemeClr val="hlink"/>
                </a:solidFill>
                <a:effectLst/>
                <a:ea typeface="SimSun" panose="02010600030101010101" pitchFamily="2" charset="-122"/>
              </a:rPr>
              <a:t>ConstructRayThroughPixel</a:t>
            </a:r>
            <a:r>
              <a:rPr lang="en-US" altLang="zh-CN" sz="2000" b="0" i="0" dirty="0">
                <a:solidFill>
                  <a:schemeClr val="hlink"/>
                </a:solidFill>
                <a:effectLst/>
                <a:ea typeface="SimSun" panose="02010600030101010101" pitchFamily="2" charset="-122"/>
              </a:rPr>
              <a:t>(camera, </a:t>
            </a:r>
            <a:r>
              <a:rPr lang="en-US" altLang="zh-CN" sz="2000" b="0" i="0" dirty="0" err="1">
                <a:solidFill>
                  <a:schemeClr val="hlink"/>
                </a:solidFill>
                <a:effectLst/>
                <a:ea typeface="SimSun" panose="02010600030101010101" pitchFamily="2" charset="-122"/>
              </a:rPr>
              <a:t>i</a:t>
            </a:r>
            <a:r>
              <a:rPr lang="en-US" altLang="zh-CN" sz="2000" b="0" i="0" dirty="0">
                <a:solidFill>
                  <a:schemeClr val="hlink"/>
                </a:solidFill>
                <a:effectLst/>
                <a:ea typeface="SimSun" panose="02010600030101010101" pitchFamily="2" charset="-122"/>
              </a:rPr>
              <a:t>, j);</a:t>
            </a:r>
            <a:endParaRPr lang="en-US" altLang="zh-CN" sz="2000" b="0" i="0" dirty="0">
              <a:effectLst/>
              <a:ea typeface="SimSun" panose="02010600030101010101" pitchFamily="2" charset="-122"/>
            </a:endParaRPr>
          </a:p>
          <a:p>
            <a:pPr>
              <a:lnSpc>
                <a:spcPct val="100000"/>
              </a:lnSpc>
            </a:pPr>
            <a:r>
              <a:rPr lang="en-US" altLang="zh-CN" sz="2000" b="0" i="0" dirty="0">
                <a:effectLst/>
                <a:ea typeface="SimSun" panose="02010600030101010101" pitchFamily="2" charset="-122"/>
              </a:rPr>
              <a:t>			Intersection hit = </a:t>
            </a:r>
            <a:r>
              <a:rPr lang="en-US" altLang="zh-CN" sz="2000" b="0" i="0" dirty="0" err="1">
                <a:effectLst/>
                <a:ea typeface="SimSun" panose="02010600030101010101" pitchFamily="2" charset="-122"/>
              </a:rPr>
              <a:t>FindIntersection</a:t>
            </a:r>
            <a:r>
              <a:rPr lang="en-US" altLang="zh-CN" sz="2000" b="0" i="0" dirty="0">
                <a:effectLst/>
                <a:ea typeface="SimSun" panose="02010600030101010101" pitchFamily="2" charset="-122"/>
              </a:rPr>
              <a:t>(ray, scene);</a:t>
            </a:r>
          </a:p>
          <a:p>
            <a:pPr>
              <a:lnSpc>
                <a:spcPct val="100000"/>
              </a:lnSpc>
            </a:pPr>
            <a:r>
              <a:rPr lang="en-US" altLang="zh-CN" sz="2000" b="0" i="0" dirty="0">
                <a:effectLst/>
                <a:ea typeface="SimSun" panose="02010600030101010101" pitchFamily="2" charset="-122"/>
              </a:rPr>
              <a:t>			image[</a:t>
            </a:r>
            <a:r>
              <a:rPr lang="en-US" altLang="zh-CN" sz="2000" b="0" i="0" dirty="0" err="1">
                <a:effectLst/>
                <a:ea typeface="SimSun" panose="02010600030101010101" pitchFamily="2" charset="-122"/>
              </a:rPr>
              <a:t>i</a:t>
            </a:r>
            <a:r>
              <a:rPr lang="en-US" altLang="zh-CN" sz="2000" b="0" i="0" dirty="0">
                <a:effectLst/>
                <a:ea typeface="SimSun" panose="02010600030101010101" pitchFamily="2" charset="-122"/>
              </a:rPr>
              <a:t>][j] = </a:t>
            </a:r>
            <a:r>
              <a:rPr lang="en-US" altLang="zh-CN" sz="2000" b="0" i="0" dirty="0" err="1">
                <a:effectLst/>
                <a:ea typeface="SimSun" panose="02010600030101010101" pitchFamily="2" charset="-122"/>
              </a:rPr>
              <a:t>GetColor</a:t>
            </a:r>
            <a:r>
              <a:rPr lang="en-US" altLang="zh-CN" sz="2000" b="0" i="0" dirty="0">
                <a:effectLst/>
                <a:ea typeface="SimSun" panose="02010600030101010101" pitchFamily="2" charset="-122"/>
              </a:rPr>
              <a:t>(hit);</a:t>
            </a:r>
          </a:p>
          <a:p>
            <a:pPr>
              <a:lnSpc>
                <a:spcPct val="100000"/>
              </a:lnSpc>
            </a:pPr>
            <a:r>
              <a:rPr lang="en-US" altLang="zh-CN" sz="2000" b="0" i="0" dirty="0">
                <a:effectLst/>
                <a:ea typeface="SimSun" panose="02010600030101010101" pitchFamily="2" charset="-122"/>
              </a:rPr>
              <a:t>		}</a:t>
            </a:r>
          </a:p>
          <a:p>
            <a:pPr>
              <a:lnSpc>
                <a:spcPct val="100000"/>
              </a:lnSpc>
            </a:pPr>
            <a:r>
              <a:rPr lang="en-US" altLang="zh-CN" sz="2000" b="0" i="0" dirty="0">
                <a:effectLst/>
                <a:ea typeface="SimSun" panose="02010600030101010101" pitchFamily="2" charset="-122"/>
              </a:rPr>
              <a:t>	}</a:t>
            </a:r>
          </a:p>
          <a:p>
            <a:pPr>
              <a:lnSpc>
                <a:spcPct val="100000"/>
              </a:lnSpc>
            </a:pPr>
            <a:r>
              <a:rPr lang="en-US" altLang="zh-CN" sz="2000" b="0" i="0" dirty="0">
                <a:effectLst/>
                <a:ea typeface="SimSun" panose="02010600030101010101" pitchFamily="2" charset="-122"/>
              </a:rPr>
              <a:t>	return image;</a:t>
            </a:r>
          </a:p>
          <a:p>
            <a:pPr>
              <a:lnSpc>
                <a:spcPct val="100000"/>
              </a:lnSpc>
            </a:pPr>
            <a:r>
              <a:rPr lang="en-US" altLang="zh-CN" sz="2000" b="0" i="0" dirty="0">
                <a:effectLst/>
                <a:ea typeface="SimSun" panose="02010600030101010101" pitchFamily="2" charset="-122"/>
              </a:rPr>
              <a:t>}</a:t>
            </a:r>
          </a:p>
        </p:txBody>
      </p:sp>
      <p:sp>
        <p:nvSpPr>
          <p:cNvPr id="9" name="Rectangle 2">
            <a:extLst>
              <a:ext uri="{FF2B5EF4-FFF2-40B4-BE49-F238E27FC236}">
                <a16:creationId xmlns:a16="http://schemas.microsoft.com/office/drawing/2014/main" id="{7C7DC9CC-6C17-4B28-8280-3311981D73CA}"/>
              </a:ext>
            </a:extLst>
          </p:cNvPr>
          <p:cNvSpPr txBox="1">
            <a:spLocks noRot="1" noChangeArrowheads="1"/>
          </p:cNvSpPr>
          <p:nvPr/>
        </p:nvSpPr>
        <p:spPr>
          <a:xfrm>
            <a:off x="1835696" y="714859"/>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xfrm>
            <a:off x="214721" y="990600"/>
            <a:ext cx="7392811" cy="1143000"/>
          </a:xfrm>
        </p:spPr>
        <p:txBody>
          <a:bodyPr>
            <a:normAutofit/>
          </a:bodyPr>
          <a:lstStyle/>
          <a:p>
            <a:r>
              <a:rPr lang="zh-CN" altLang="en-US" dirty="0">
                <a:ea typeface="SimSun" panose="02010600030101010101" pitchFamily="2" charset="-122"/>
              </a:rPr>
              <a:t>射线构造</a:t>
            </a:r>
            <a:endParaRPr lang="en-US" altLang="zh-CN" dirty="0">
              <a:ea typeface="SimSun" panose="02010600030101010101" pitchFamily="2" charset="-122"/>
            </a:endParaRPr>
          </a:p>
        </p:txBody>
      </p:sp>
      <p:sp>
        <p:nvSpPr>
          <p:cNvPr id="789507" name="Rectangle 3"/>
          <p:cNvSpPr>
            <a:spLocks noGrp="1" noChangeArrowheads="1"/>
          </p:cNvSpPr>
          <p:nvPr>
            <p:ph type="body" idx="4294967295"/>
          </p:nvPr>
        </p:nvSpPr>
        <p:spPr>
          <a:xfrm>
            <a:off x="685800" y="1219200"/>
            <a:ext cx="8458200" cy="5486400"/>
          </a:xfrm>
        </p:spPr>
        <p:txBody>
          <a:bodyPr/>
          <a:lstStyle/>
          <a:p>
            <a:pPr marL="742950" lvl="1" indent="-285750"/>
            <a:endParaRPr lang="en-US" altLang="zh-CN" dirty="0">
              <a:ea typeface="SimSun" panose="02010600030101010101" pitchFamily="2" charset="-122"/>
            </a:endParaRPr>
          </a:p>
          <a:p>
            <a:pPr marL="742950" lvl="1" indent="-285750"/>
            <a:endParaRPr lang="en-US" altLang="zh-CN" dirty="0">
              <a:ea typeface="SimSun" panose="02010600030101010101" pitchFamily="2" charset="-122"/>
            </a:endParaRPr>
          </a:p>
        </p:txBody>
      </p:sp>
      <p:pic>
        <p:nvPicPr>
          <p:cNvPr id="789508" name="Picture 4" descr="boat6"/>
          <p:cNvPicPr>
            <a:picLocks noChangeAspect="1" noChangeArrowheads="1"/>
          </p:cNvPicPr>
          <p:nvPr/>
        </p:nvPicPr>
        <p:blipFill>
          <a:blip r:embed="rId3" cstate="print">
            <a:extLst>
              <a:ext uri="{28A0092B-C50C-407E-A947-70E740481C1C}">
                <a14:useLocalDpi xmlns:a14="http://schemas.microsoft.com/office/drawing/2010/main" val="0"/>
              </a:ext>
            </a:extLst>
          </a:blip>
          <a:srcRect l="4558" t="7736" r="62013" b="45836"/>
          <a:stretch>
            <a:fillRect/>
          </a:stretch>
        </p:blipFill>
        <p:spPr bwMode="auto">
          <a:xfrm>
            <a:off x="1049867" y="2022475"/>
            <a:ext cx="3770489" cy="2344738"/>
          </a:xfrm>
          <a:prstGeom prst="rect">
            <a:avLst/>
          </a:prstGeom>
          <a:noFill/>
          <a:extLst>
            <a:ext uri="{909E8E84-426E-40DD-AFC4-6F175D3DCCD1}">
              <a14:hiddenFill xmlns:a14="http://schemas.microsoft.com/office/drawing/2010/main">
                <a:solidFill>
                  <a:srgbClr val="FFFFFF"/>
                </a:solidFill>
              </a14:hiddenFill>
            </a:ext>
          </a:extLst>
        </p:spPr>
      </p:pic>
      <p:sp>
        <p:nvSpPr>
          <p:cNvPr id="789509" name="Text Box 5"/>
          <p:cNvSpPr txBox="1">
            <a:spLocks noChangeArrowheads="1"/>
          </p:cNvSpPr>
          <p:nvPr/>
        </p:nvSpPr>
        <p:spPr bwMode="auto">
          <a:xfrm>
            <a:off x="898878" y="4157663"/>
            <a:ext cx="578556"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1600" b="0" i="0">
                <a:solidFill>
                  <a:schemeClr val="hlink"/>
                </a:solidFill>
                <a:effectLst/>
                <a:latin typeface="Helvetica-Narrow" pitchFamily="34" charset="0"/>
                <a:ea typeface="SimSun" panose="02010600030101010101" pitchFamily="2" charset="-122"/>
              </a:rPr>
              <a:t>right</a:t>
            </a:r>
          </a:p>
        </p:txBody>
      </p:sp>
      <p:sp>
        <p:nvSpPr>
          <p:cNvPr id="789510" name="Text Box 6"/>
          <p:cNvSpPr txBox="1">
            <a:spLocks noChangeArrowheads="1"/>
          </p:cNvSpPr>
          <p:nvPr/>
        </p:nvSpPr>
        <p:spPr bwMode="auto">
          <a:xfrm>
            <a:off x="594079" y="3175000"/>
            <a:ext cx="612422"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1600" b="0" i="0">
                <a:solidFill>
                  <a:schemeClr val="hlink"/>
                </a:solidFill>
                <a:effectLst/>
                <a:latin typeface="Helvetica-Narrow" pitchFamily="34" charset="0"/>
                <a:ea typeface="SimSun" panose="02010600030101010101" pitchFamily="2" charset="-122"/>
              </a:rPr>
              <a:t>back</a:t>
            </a:r>
          </a:p>
        </p:txBody>
      </p:sp>
      <p:sp>
        <p:nvSpPr>
          <p:cNvPr id="789511" name="Text Box 7"/>
          <p:cNvSpPr txBox="1">
            <a:spLocks noChangeArrowheads="1"/>
          </p:cNvSpPr>
          <p:nvPr/>
        </p:nvSpPr>
        <p:spPr bwMode="auto">
          <a:xfrm>
            <a:off x="2233790" y="1614488"/>
            <a:ext cx="1267178"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1600" b="0" i="0">
                <a:solidFill>
                  <a:schemeClr val="hlink"/>
                </a:solidFill>
                <a:effectLst/>
                <a:latin typeface="Helvetica-Narrow" pitchFamily="34" charset="0"/>
                <a:ea typeface="SimSun" panose="02010600030101010101" pitchFamily="2" charset="-122"/>
              </a:rPr>
              <a:t>Up direction</a:t>
            </a:r>
          </a:p>
        </p:txBody>
      </p:sp>
      <p:sp>
        <p:nvSpPr>
          <p:cNvPr id="789512" name="Text Box 8"/>
          <p:cNvSpPr txBox="1">
            <a:spLocks noChangeArrowheads="1"/>
          </p:cNvSpPr>
          <p:nvPr/>
        </p:nvSpPr>
        <p:spPr bwMode="auto">
          <a:xfrm>
            <a:off x="3399368" y="3657600"/>
            <a:ext cx="420511"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spcAft>
                <a:spcPct val="0"/>
              </a:spcAft>
            </a:pPr>
            <a:r>
              <a:rPr lang="en-US" altLang="zh-CN" sz="1800" b="0" i="0">
                <a:solidFill>
                  <a:schemeClr val="accent2"/>
                </a:solidFill>
                <a:effectLst/>
                <a:latin typeface="Helvetica" pitchFamily="34" charset="0"/>
                <a:ea typeface="SimSun" panose="02010600030101010101" pitchFamily="2" charset="-122"/>
              </a:rPr>
              <a:t>P</a:t>
            </a:r>
            <a:r>
              <a:rPr lang="en-US" altLang="zh-CN" sz="1800" b="0" i="0" baseline="-25000">
                <a:solidFill>
                  <a:schemeClr val="accent2"/>
                </a:solidFill>
                <a:effectLst/>
                <a:latin typeface="Helvetica" pitchFamily="34" charset="0"/>
                <a:ea typeface="SimSun" panose="02010600030101010101" pitchFamily="2" charset="-122"/>
              </a:rPr>
              <a:t>0</a:t>
            </a:r>
            <a:endParaRPr lang="en-US" altLang="zh-CN" sz="1800" b="0" i="0">
              <a:solidFill>
                <a:schemeClr val="accent2"/>
              </a:solidFill>
              <a:effectLst/>
              <a:latin typeface="Helvetica" pitchFamily="34" charset="0"/>
              <a:ea typeface="SimSun" panose="02010600030101010101" pitchFamily="2" charset="-122"/>
            </a:endParaRPr>
          </a:p>
        </p:txBody>
      </p:sp>
      <p:sp>
        <p:nvSpPr>
          <p:cNvPr id="789513" name="Freeform 9"/>
          <p:cNvSpPr/>
          <p:nvPr/>
        </p:nvSpPr>
        <p:spPr bwMode="auto">
          <a:xfrm>
            <a:off x="5493456" y="1608139"/>
            <a:ext cx="3330222" cy="4789487"/>
          </a:xfrm>
          <a:custGeom>
            <a:avLst/>
            <a:gdLst>
              <a:gd name="T0" fmla="*/ 155 w 2098"/>
              <a:gd name="T1" fmla="*/ 3017 h 3017"/>
              <a:gd name="T2" fmla="*/ 0 w 2098"/>
              <a:gd name="T3" fmla="*/ 832 h 3017"/>
              <a:gd name="T4" fmla="*/ 1942 w 2098"/>
              <a:gd name="T5" fmla="*/ 0 h 3017"/>
              <a:gd name="T6" fmla="*/ 2098 w 2098"/>
              <a:gd name="T7" fmla="*/ 2154 h 3017"/>
              <a:gd name="T8" fmla="*/ 155 w 2098"/>
              <a:gd name="T9" fmla="*/ 3017 h 3017"/>
            </a:gdLst>
            <a:ahLst/>
            <a:cxnLst>
              <a:cxn ang="0">
                <a:pos x="T0" y="T1"/>
              </a:cxn>
              <a:cxn ang="0">
                <a:pos x="T2" y="T3"/>
              </a:cxn>
              <a:cxn ang="0">
                <a:pos x="T4" y="T5"/>
              </a:cxn>
              <a:cxn ang="0">
                <a:pos x="T6" y="T7"/>
              </a:cxn>
              <a:cxn ang="0">
                <a:pos x="T8" y="T9"/>
              </a:cxn>
            </a:cxnLst>
            <a:rect l="0" t="0" r="r" b="b"/>
            <a:pathLst>
              <a:path w="2098" h="3017">
                <a:moveTo>
                  <a:pt x="155" y="3017"/>
                </a:moveTo>
                <a:lnTo>
                  <a:pt x="0" y="832"/>
                </a:lnTo>
                <a:lnTo>
                  <a:pt x="1942" y="0"/>
                </a:lnTo>
                <a:lnTo>
                  <a:pt x="2098" y="2154"/>
                </a:lnTo>
                <a:lnTo>
                  <a:pt x="155" y="3017"/>
                </a:lnTo>
                <a:close/>
              </a:path>
            </a:pathLst>
          </a:custGeom>
          <a:solidFill>
            <a:srgbClr val="C0C0C0">
              <a:alpha val="50000"/>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14" name="Text Box 10"/>
          <p:cNvSpPr txBox="1">
            <a:spLocks noChangeArrowheads="1"/>
          </p:cNvSpPr>
          <p:nvPr/>
        </p:nvSpPr>
        <p:spPr bwMode="auto">
          <a:xfrm rot="405509">
            <a:off x="4346223" y="3384550"/>
            <a:ext cx="894644" cy="33655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1600" b="0" i="0">
                <a:solidFill>
                  <a:schemeClr val="hlink"/>
                </a:solidFill>
                <a:effectLst/>
                <a:latin typeface="Helvetica-Narrow" pitchFamily="34" charset="0"/>
                <a:ea typeface="SimSun" panose="02010600030101010101" pitchFamily="2" charset="-122"/>
              </a:rPr>
              <a:t>towards</a:t>
            </a:r>
          </a:p>
        </p:txBody>
      </p:sp>
      <p:sp>
        <p:nvSpPr>
          <p:cNvPr id="789515" name="Text Box 11"/>
          <p:cNvSpPr txBox="1">
            <a:spLocks noChangeArrowheads="1"/>
          </p:cNvSpPr>
          <p:nvPr/>
        </p:nvSpPr>
        <p:spPr bwMode="auto">
          <a:xfrm>
            <a:off x="6214533" y="1704976"/>
            <a:ext cx="774571"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spcAft>
                <a:spcPct val="0"/>
              </a:spcAft>
            </a:pPr>
            <a:r>
              <a:rPr lang="en-US" altLang="zh-CN" sz="1800" b="0" i="0">
                <a:solidFill>
                  <a:schemeClr val="tx1"/>
                </a:solidFill>
                <a:effectLst/>
                <a:latin typeface="Helvetica" pitchFamily="34" charset="0"/>
                <a:ea typeface="SimSun" panose="02010600030101010101" pitchFamily="2" charset="-122"/>
              </a:rPr>
              <a:t>View</a:t>
            </a:r>
          </a:p>
          <a:p>
            <a:pPr>
              <a:lnSpc>
                <a:spcPct val="80000"/>
              </a:lnSpc>
              <a:spcBef>
                <a:spcPct val="0"/>
              </a:spcBef>
              <a:spcAft>
                <a:spcPct val="0"/>
              </a:spcAft>
            </a:pPr>
            <a:r>
              <a:rPr lang="en-US" altLang="zh-CN" sz="1800" b="0" i="0">
                <a:solidFill>
                  <a:schemeClr val="tx1"/>
                </a:solidFill>
                <a:effectLst/>
                <a:latin typeface="Helvetica" pitchFamily="34" charset="0"/>
                <a:ea typeface="SimSun" panose="02010600030101010101" pitchFamily="2" charset="-122"/>
              </a:rPr>
              <a:t>Plane</a:t>
            </a:r>
          </a:p>
        </p:txBody>
      </p:sp>
      <p:sp>
        <p:nvSpPr>
          <p:cNvPr id="789516" name="Text Box 12"/>
          <p:cNvSpPr txBox="1">
            <a:spLocks noChangeArrowheads="1"/>
          </p:cNvSpPr>
          <p:nvPr/>
        </p:nvSpPr>
        <p:spPr bwMode="auto">
          <a:xfrm>
            <a:off x="6002867" y="4841875"/>
            <a:ext cx="335844"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spcAft>
                <a:spcPct val="0"/>
              </a:spcAft>
            </a:pPr>
            <a:r>
              <a:rPr lang="en-US" altLang="zh-CN" sz="1800" b="0" i="0">
                <a:solidFill>
                  <a:schemeClr val="accent2"/>
                </a:solidFill>
                <a:effectLst/>
                <a:latin typeface="Helvetica" pitchFamily="34" charset="0"/>
                <a:ea typeface="SimSun" panose="02010600030101010101" pitchFamily="2" charset="-122"/>
              </a:rPr>
              <a:t>P</a:t>
            </a:r>
          </a:p>
        </p:txBody>
      </p:sp>
      <p:sp>
        <p:nvSpPr>
          <p:cNvPr id="789517" name="Line 13"/>
          <p:cNvSpPr>
            <a:spLocks noChangeShapeType="1"/>
          </p:cNvSpPr>
          <p:nvPr/>
        </p:nvSpPr>
        <p:spPr bwMode="auto">
          <a:xfrm>
            <a:off x="3716867" y="3557589"/>
            <a:ext cx="3537656" cy="2452687"/>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18" name="Text Box 14"/>
          <p:cNvSpPr txBox="1">
            <a:spLocks noChangeArrowheads="1"/>
          </p:cNvSpPr>
          <p:nvPr/>
        </p:nvSpPr>
        <p:spPr bwMode="auto">
          <a:xfrm>
            <a:off x="4267200" y="4108450"/>
            <a:ext cx="337256"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spcAft>
                <a:spcPct val="0"/>
              </a:spcAft>
            </a:pPr>
            <a:r>
              <a:rPr lang="en-US" altLang="zh-CN" sz="1800" b="0" i="0">
                <a:solidFill>
                  <a:schemeClr val="accent2"/>
                </a:solidFill>
                <a:effectLst/>
                <a:latin typeface="Helvetica" pitchFamily="34" charset="0"/>
                <a:ea typeface="SimSun" panose="02010600030101010101" pitchFamily="2" charset="-122"/>
              </a:rPr>
              <a:t>V</a:t>
            </a:r>
          </a:p>
        </p:txBody>
      </p:sp>
      <p:sp>
        <p:nvSpPr>
          <p:cNvPr id="789519" name="Line 15"/>
          <p:cNvSpPr>
            <a:spLocks noChangeShapeType="1"/>
          </p:cNvSpPr>
          <p:nvPr/>
        </p:nvSpPr>
        <p:spPr bwMode="auto">
          <a:xfrm>
            <a:off x="3712634" y="3568701"/>
            <a:ext cx="1604433" cy="206375"/>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20" name="Line 16"/>
          <p:cNvSpPr>
            <a:spLocks noChangeShapeType="1"/>
          </p:cNvSpPr>
          <p:nvPr/>
        </p:nvSpPr>
        <p:spPr bwMode="auto">
          <a:xfrm>
            <a:off x="3698523" y="3541714"/>
            <a:ext cx="2030588" cy="2854325"/>
          </a:xfrm>
          <a:prstGeom prst="line">
            <a:avLst/>
          </a:prstGeom>
          <a:noFill/>
          <a:ln w="9525">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21" name="Line 17"/>
          <p:cNvSpPr>
            <a:spLocks noChangeShapeType="1"/>
          </p:cNvSpPr>
          <p:nvPr/>
        </p:nvSpPr>
        <p:spPr bwMode="auto">
          <a:xfrm flipV="1">
            <a:off x="3697111" y="1600200"/>
            <a:ext cx="4873978" cy="1963738"/>
          </a:xfrm>
          <a:prstGeom prst="line">
            <a:avLst/>
          </a:prstGeom>
          <a:noFill/>
          <a:ln w="9525">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22" name="Line 18"/>
          <p:cNvSpPr>
            <a:spLocks noChangeShapeType="1"/>
          </p:cNvSpPr>
          <p:nvPr/>
        </p:nvSpPr>
        <p:spPr bwMode="auto">
          <a:xfrm>
            <a:off x="3706990" y="3565525"/>
            <a:ext cx="5132211" cy="1455738"/>
          </a:xfrm>
          <a:prstGeom prst="line">
            <a:avLst/>
          </a:prstGeom>
          <a:noFill/>
          <a:ln w="9525">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23" name="Line 19"/>
          <p:cNvSpPr>
            <a:spLocks noChangeShapeType="1"/>
          </p:cNvSpPr>
          <p:nvPr/>
        </p:nvSpPr>
        <p:spPr bwMode="auto">
          <a:xfrm flipV="1">
            <a:off x="3716867" y="2936876"/>
            <a:ext cx="1786467" cy="627063"/>
          </a:xfrm>
          <a:prstGeom prst="line">
            <a:avLst/>
          </a:prstGeom>
          <a:noFill/>
          <a:ln w="9525">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24" name="Line 20"/>
          <p:cNvSpPr>
            <a:spLocks noChangeShapeType="1"/>
          </p:cNvSpPr>
          <p:nvPr/>
        </p:nvSpPr>
        <p:spPr bwMode="auto">
          <a:xfrm flipH="1">
            <a:off x="1601612" y="3570289"/>
            <a:ext cx="2119489" cy="668337"/>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25" name="Oval 21"/>
          <p:cNvSpPr>
            <a:spLocks noChangeArrowheads="1"/>
          </p:cNvSpPr>
          <p:nvPr/>
        </p:nvSpPr>
        <p:spPr bwMode="auto">
          <a:xfrm>
            <a:off x="3615267" y="3470275"/>
            <a:ext cx="196145" cy="196850"/>
          </a:xfrm>
          <a:prstGeom prst="ellipse">
            <a:avLst/>
          </a:prstGeom>
          <a:solidFill>
            <a:schemeClr val="accent2"/>
          </a:solidFill>
          <a:ln w="9525">
            <a:solidFill>
              <a:schemeClr val="fo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89526" name="Group 22"/>
          <p:cNvGrpSpPr/>
          <p:nvPr/>
        </p:nvGrpSpPr>
        <p:grpSpPr bwMode="auto">
          <a:xfrm>
            <a:off x="5813778" y="1717675"/>
            <a:ext cx="2731911" cy="4548188"/>
            <a:chOff x="3673" y="1200"/>
            <a:chExt cx="1721" cy="2865"/>
          </a:xfrm>
        </p:grpSpPr>
        <p:sp>
          <p:nvSpPr>
            <p:cNvPr id="789527" name="Line 23"/>
            <p:cNvSpPr>
              <a:spLocks noChangeShapeType="1"/>
            </p:cNvSpPr>
            <p:nvPr/>
          </p:nvSpPr>
          <p:spPr bwMode="auto">
            <a:xfrm>
              <a:off x="3673" y="1872"/>
              <a:ext cx="167" cy="219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28" name="Line 24"/>
            <p:cNvSpPr>
              <a:spLocks noChangeShapeType="1"/>
            </p:cNvSpPr>
            <p:nvPr/>
          </p:nvSpPr>
          <p:spPr bwMode="auto">
            <a:xfrm>
              <a:off x="3865" y="1793"/>
              <a:ext cx="167" cy="21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29" name="Line 25"/>
            <p:cNvSpPr>
              <a:spLocks noChangeShapeType="1"/>
            </p:cNvSpPr>
            <p:nvPr/>
          </p:nvSpPr>
          <p:spPr bwMode="auto">
            <a:xfrm>
              <a:off x="5232" y="1200"/>
              <a:ext cx="162" cy="21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30" name="Line 26"/>
            <p:cNvSpPr>
              <a:spLocks noChangeShapeType="1"/>
            </p:cNvSpPr>
            <p:nvPr/>
          </p:nvSpPr>
          <p:spPr bwMode="auto">
            <a:xfrm>
              <a:off x="4240" y="1638"/>
              <a:ext cx="167" cy="21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31" name="Line 27"/>
            <p:cNvSpPr>
              <a:spLocks noChangeShapeType="1"/>
            </p:cNvSpPr>
            <p:nvPr/>
          </p:nvSpPr>
          <p:spPr bwMode="auto">
            <a:xfrm>
              <a:off x="4433" y="1559"/>
              <a:ext cx="167" cy="215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32" name="Line 28"/>
            <p:cNvSpPr>
              <a:spLocks noChangeShapeType="1"/>
            </p:cNvSpPr>
            <p:nvPr/>
          </p:nvSpPr>
          <p:spPr bwMode="auto">
            <a:xfrm>
              <a:off x="4636" y="1475"/>
              <a:ext cx="167" cy="215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33" name="Line 29"/>
            <p:cNvSpPr>
              <a:spLocks noChangeShapeType="1"/>
            </p:cNvSpPr>
            <p:nvPr/>
          </p:nvSpPr>
          <p:spPr bwMode="auto">
            <a:xfrm>
              <a:off x="4843" y="1368"/>
              <a:ext cx="167" cy="21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34" name="Line 30"/>
            <p:cNvSpPr>
              <a:spLocks noChangeShapeType="1"/>
            </p:cNvSpPr>
            <p:nvPr/>
          </p:nvSpPr>
          <p:spPr bwMode="auto">
            <a:xfrm>
              <a:off x="5045" y="1284"/>
              <a:ext cx="167" cy="21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35" name="Line 31"/>
            <p:cNvSpPr>
              <a:spLocks noChangeShapeType="1"/>
            </p:cNvSpPr>
            <p:nvPr/>
          </p:nvSpPr>
          <p:spPr bwMode="auto">
            <a:xfrm>
              <a:off x="4051" y="1721"/>
              <a:ext cx="167" cy="21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89536" name="Line 32"/>
          <p:cNvSpPr>
            <a:spLocks noChangeShapeType="1"/>
          </p:cNvSpPr>
          <p:nvPr/>
        </p:nvSpPr>
        <p:spPr bwMode="auto">
          <a:xfrm flipV="1">
            <a:off x="5706534" y="4635500"/>
            <a:ext cx="3090333" cy="13795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37" name="Line 33"/>
          <p:cNvSpPr>
            <a:spLocks noChangeShapeType="1"/>
          </p:cNvSpPr>
          <p:nvPr/>
        </p:nvSpPr>
        <p:spPr bwMode="auto">
          <a:xfrm flipV="1">
            <a:off x="5621867" y="3470275"/>
            <a:ext cx="3088923" cy="13795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38" name="Line 34"/>
          <p:cNvSpPr>
            <a:spLocks noChangeShapeType="1"/>
          </p:cNvSpPr>
          <p:nvPr/>
        </p:nvSpPr>
        <p:spPr bwMode="auto">
          <a:xfrm flipV="1">
            <a:off x="5621867" y="3089275"/>
            <a:ext cx="3088923" cy="13795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39" name="Line 35"/>
          <p:cNvSpPr>
            <a:spLocks noChangeShapeType="1"/>
          </p:cNvSpPr>
          <p:nvPr/>
        </p:nvSpPr>
        <p:spPr bwMode="auto">
          <a:xfrm flipV="1">
            <a:off x="5545667" y="2708275"/>
            <a:ext cx="3088923" cy="13795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40" name="Line 36"/>
          <p:cNvSpPr>
            <a:spLocks noChangeShapeType="1"/>
          </p:cNvSpPr>
          <p:nvPr/>
        </p:nvSpPr>
        <p:spPr bwMode="auto">
          <a:xfrm flipV="1">
            <a:off x="5545667" y="2327275"/>
            <a:ext cx="3088923" cy="13795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41" name="Line 37"/>
          <p:cNvSpPr>
            <a:spLocks noChangeShapeType="1"/>
          </p:cNvSpPr>
          <p:nvPr/>
        </p:nvSpPr>
        <p:spPr bwMode="auto">
          <a:xfrm flipV="1">
            <a:off x="5545667" y="1946275"/>
            <a:ext cx="3088923" cy="13795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42" name="Line 38"/>
          <p:cNvSpPr>
            <a:spLocks noChangeShapeType="1"/>
          </p:cNvSpPr>
          <p:nvPr/>
        </p:nvSpPr>
        <p:spPr bwMode="auto">
          <a:xfrm flipV="1">
            <a:off x="5698067" y="4251325"/>
            <a:ext cx="3088923" cy="13795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43" name="Line 39"/>
          <p:cNvSpPr>
            <a:spLocks noChangeShapeType="1"/>
          </p:cNvSpPr>
          <p:nvPr/>
        </p:nvSpPr>
        <p:spPr bwMode="auto">
          <a:xfrm flipV="1">
            <a:off x="5698067" y="3851275"/>
            <a:ext cx="3088923" cy="13795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44" name="Oval 40"/>
          <p:cNvSpPr>
            <a:spLocks noChangeArrowheads="1"/>
          </p:cNvSpPr>
          <p:nvPr/>
        </p:nvSpPr>
        <p:spPr bwMode="auto">
          <a:xfrm>
            <a:off x="6069189" y="5146676"/>
            <a:ext cx="203200" cy="206375"/>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45" name="Text Box 41"/>
          <p:cNvSpPr txBox="1">
            <a:spLocks noChangeArrowheads="1"/>
          </p:cNvSpPr>
          <p:nvPr/>
        </p:nvSpPr>
        <p:spPr bwMode="auto">
          <a:xfrm>
            <a:off x="1752600" y="5029201"/>
            <a:ext cx="2416046" cy="461665"/>
          </a:xfrm>
          <a:prstGeom prst="rect">
            <a:avLst/>
          </a:prstGeom>
          <a:solidFill>
            <a:srgbClr val="F8F8F8"/>
          </a:solidFill>
          <a:ln w="28575">
            <a:solidFill>
              <a:schemeClr val="accent1"/>
            </a:solidFill>
            <a:miter lim="800000"/>
          </a:ln>
          <a:effectLst>
            <a:outerShdw dist="35921" dir="2700000" algn="ctr" rotWithShape="0">
              <a:schemeClr val="bg2"/>
            </a:outerShdw>
          </a:effectLst>
        </p:spPr>
        <p:txBody>
          <a:bodyPr wrap="none">
            <a:spAutoFit/>
          </a:bodyPr>
          <a:lstStyle/>
          <a:p>
            <a:pPr algn="l">
              <a:lnSpc>
                <a:spcPct val="100000"/>
              </a:lnSpc>
              <a:spcBef>
                <a:spcPct val="0"/>
              </a:spcBef>
              <a:spcAft>
                <a:spcPct val="0"/>
              </a:spcAft>
            </a:pPr>
            <a:r>
              <a:rPr lang="en-US" altLang="zh-CN" sz="2400" b="0" i="0" dirty="0">
                <a:solidFill>
                  <a:schemeClr val="accent1"/>
                </a:solidFill>
                <a:effectLst/>
                <a:latin typeface="Helvetica" pitchFamily="34" charset="0"/>
                <a:ea typeface="SimSun" panose="02010600030101010101" pitchFamily="2" charset="-122"/>
              </a:rPr>
              <a:t>Ray: P = P</a:t>
            </a:r>
            <a:r>
              <a:rPr lang="en-US" altLang="zh-CN" sz="2400" b="0" i="0" baseline="-25000" dirty="0">
                <a:solidFill>
                  <a:schemeClr val="accent1"/>
                </a:solidFill>
                <a:effectLst/>
                <a:latin typeface="Helvetica" pitchFamily="34" charset="0"/>
                <a:ea typeface="SimSun" panose="02010600030101010101" pitchFamily="2" charset="-122"/>
              </a:rPr>
              <a:t>0</a:t>
            </a:r>
            <a:r>
              <a:rPr lang="en-US" altLang="zh-CN" sz="2400" b="0" i="0" dirty="0">
                <a:solidFill>
                  <a:schemeClr val="accent1"/>
                </a:solidFill>
                <a:effectLst/>
                <a:latin typeface="Helvetica" pitchFamily="34" charset="0"/>
                <a:ea typeface="SimSun" panose="02010600030101010101" pitchFamily="2" charset="-122"/>
              </a:rPr>
              <a:t> + </a:t>
            </a:r>
            <a:r>
              <a:rPr lang="en-US" altLang="zh-CN" sz="2400" b="0" i="0" dirty="0" err="1">
                <a:solidFill>
                  <a:schemeClr val="accent1"/>
                </a:solidFill>
                <a:effectLst/>
                <a:latin typeface="Helvetica" pitchFamily="34" charset="0"/>
                <a:ea typeface="SimSun" panose="02010600030101010101" pitchFamily="2" charset="-122"/>
              </a:rPr>
              <a:t>tV</a:t>
            </a:r>
            <a:endParaRPr lang="en-US" altLang="zh-CN" sz="2400" b="0" i="0" dirty="0">
              <a:solidFill>
                <a:schemeClr val="accent1"/>
              </a:solidFill>
              <a:effectLst/>
              <a:latin typeface="Helvetica" pitchFamily="34" charset="0"/>
              <a:ea typeface="SimSun" panose="02010600030101010101" pitchFamily="2" charset="-122"/>
            </a:endParaRPr>
          </a:p>
        </p:txBody>
      </p:sp>
      <p:sp>
        <p:nvSpPr>
          <p:cNvPr id="789546" name="Line 42"/>
          <p:cNvSpPr>
            <a:spLocks noChangeShapeType="1"/>
          </p:cNvSpPr>
          <p:nvPr/>
        </p:nvSpPr>
        <p:spPr bwMode="auto">
          <a:xfrm>
            <a:off x="3721101" y="3570289"/>
            <a:ext cx="1068211" cy="738187"/>
          </a:xfrm>
          <a:prstGeom prst="line">
            <a:avLst/>
          </a:prstGeom>
          <a:noFill/>
          <a:ln w="571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
            <a:extLst>
              <a:ext uri="{FF2B5EF4-FFF2-40B4-BE49-F238E27FC236}">
                <a16:creationId xmlns:a16="http://schemas.microsoft.com/office/drawing/2014/main" id="{A15124AC-B0F2-46AD-AE54-8DF0DAAB1719}"/>
              </a:ext>
            </a:extLst>
          </p:cNvPr>
          <p:cNvSpPr txBox="1">
            <a:spLocks noRot="1" noChangeArrowheads="1"/>
          </p:cNvSpPr>
          <p:nvPr/>
        </p:nvSpPr>
        <p:spPr>
          <a:xfrm>
            <a:off x="1637792" y="663576"/>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a:xfrm>
            <a:off x="361962" y="1136649"/>
            <a:ext cx="7392811" cy="1143000"/>
          </a:xfrm>
        </p:spPr>
        <p:txBody>
          <a:bodyPr>
            <a:normAutofit/>
          </a:bodyPr>
          <a:lstStyle/>
          <a:p>
            <a:r>
              <a:rPr lang="zh-CN" altLang="en-US" dirty="0">
                <a:ea typeface="SimSun" panose="02010600030101010101" pitchFamily="2" charset="-122"/>
              </a:rPr>
              <a:t>射线构造</a:t>
            </a:r>
            <a:endParaRPr lang="en-US" altLang="zh-CN" dirty="0">
              <a:ea typeface="SimSun" panose="02010600030101010101" pitchFamily="2" charset="-122"/>
            </a:endParaRPr>
          </a:p>
        </p:txBody>
      </p:sp>
      <p:sp>
        <p:nvSpPr>
          <p:cNvPr id="828420" name="Freeform 4"/>
          <p:cNvSpPr/>
          <p:nvPr/>
        </p:nvSpPr>
        <p:spPr bwMode="auto">
          <a:xfrm>
            <a:off x="5523089" y="2028825"/>
            <a:ext cx="2362200" cy="2495550"/>
          </a:xfrm>
          <a:custGeom>
            <a:avLst/>
            <a:gdLst>
              <a:gd name="T0" fmla="*/ 1488 w 1488"/>
              <a:gd name="T1" fmla="*/ 0 h 1572"/>
              <a:gd name="T2" fmla="*/ 0 w 1488"/>
              <a:gd name="T3" fmla="*/ 774 h 1572"/>
              <a:gd name="T4" fmla="*/ 1486 w 1488"/>
              <a:gd name="T5" fmla="*/ 1572 h 1572"/>
              <a:gd name="T6" fmla="*/ 1488 w 1488"/>
              <a:gd name="T7" fmla="*/ 0 h 1572"/>
            </a:gdLst>
            <a:ahLst/>
            <a:cxnLst>
              <a:cxn ang="0">
                <a:pos x="T0" y="T1"/>
              </a:cxn>
              <a:cxn ang="0">
                <a:pos x="T2" y="T3"/>
              </a:cxn>
              <a:cxn ang="0">
                <a:pos x="T4" y="T5"/>
              </a:cxn>
              <a:cxn ang="0">
                <a:pos x="T6" y="T7"/>
              </a:cxn>
            </a:cxnLst>
            <a:rect l="0" t="0" r="r" b="b"/>
            <a:pathLst>
              <a:path w="1488" h="1572">
                <a:moveTo>
                  <a:pt x="1488" y="0"/>
                </a:moveTo>
                <a:lnTo>
                  <a:pt x="0" y="774"/>
                </a:lnTo>
                <a:lnTo>
                  <a:pt x="1486" y="1572"/>
                </a:lnTo>
                <a:lnTo>
                  <a:pt x="1488" y="0"/>
                </a:lnTo>
                <a:close/>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1" name="Oval 5"/>
          <p:cNvSpPr>
            <a:spLocks noChangeArrowheads="1"/>
          </p:cNvSpPr>
          <p:nvPr/>
        </p:nvSpPr>
        <p:spPr bwMode="auto">
          <a:xfrm>
            <a:off x="5503334" y="3227388"/>
            <a:ext cx="76200" cy="762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2" name="Line 6"/>
          <p:cNvSpPr>
            <a:spLocks noChangeShapeType="1"/>
          </p:cNvSpPr>
          <p:nvPr/>
        </p:nvSpPr>
        <p:spPr bwMode="auto">
          <a:xfrm>
            <a:off x="7809089" y="3836988"/>
            <a:ext cx="152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3" name="Line 7"/>
          <p:cNvSpPr>
            <a:spLocks noChangeShapeType="1"/>
          </p:cNvSpPr>
          <p:nvPr/>
        </p:nvSpPr>
        <p:spPr bwMode="auto">
          <a:xfrm>
            <a:off x="7809089" y="3608388"/>
            <a:ext cx="152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4" name="Line 8"/>
          <p:cNvSpPr>
            <a:spLocks noChangeShapeType="1"/>
          </p:cNvSpPr>
          <p:nvPr/>
        </p:nvSpPr>
        <p:spPr bwMode="auto">
          <a:xfrm>
            <a:off x="7809089" y="3379788"/>
            <a:ext cx="152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5" name="Line 9"/>
          <p:cNvSpPr>
            <a:spLocks noChangeShapeType="1"/>
          </p:cNvSpPr>
          <p:nvPr/>
        </p:nvSpPr>
        <p:spPr bwMode="auto">
          <a:xfrm>
            <a:off x="7809089" y="3151188"/>
            <a:ext cx="152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6" name="Line 10"/>
          <p:cNvSpPr>
            <a:spLocks noChangeShapeType="1"/>
          </p:cNvSpPr>
          <p:nvPr/>
        </p:nvSpPr>
        <p:spPr bwMode="auto">
          <a:xfrm>
            <a:off x="7809089" y="2922588"/>
            <a:ext cx="152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7" name="Line 11"/>
          <p:cNvSpPr>
            <a:spLocks noChangeShapeType="1"/>
          </p:cNvSpPr>
          <p:nvPr/>
        </p:nvSpPr>
        <p:spPr bwMode="auto">
          <a:xfrm>
            <a:off x="7809089" y="2693988"/>
            <a:ext cx="152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8" name="Line 12"/>
          <p:cNvSpPr>
            <a:spLocks noChangeShapeType="1"/>
          </p:cNvSpPr>
          <p:nvPr/>
        </p:nvSpPr>
        <p:spPr bwMode="auto">
          <a:xfrm>
            <a:off x="7809089" y="2465388"/>
            <a:ext cx="152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29" name="Line 13"/>
          <p:cNvSpPr>
            <a:spLocks noChangeShapeType="1"/>
          </p:cNvSpPr>
          <p:nvPr/>
        </p:nvSpPr>
        <p:spPr bwMode="auto">
          <a:xfrm>
            <a:off x="7809089" y="2236788"/>
            <a:ext cx="152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30" name="Line 14"/>
          <p:cNvSpPr>
            <a:spLocks noChangeShapeType="1"/>
          </p:cNvSpPr>
          <p:nvPr/>
        </p:nvSpPr>
        <p:spPr bwMode="auto">
          <a:xfrm>
            <a:off x="5541434" y="3255963"/>
            <a:ext cx="23622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31" name="Line 15"/>
          <p:cNvSpPr>
            <a:spLocks noChangeShapeType="1"/>
          </p:cNvSpPr>
          <p:nvPr/>
        </p:nvSpPr>
        <p:spPr bwMode="auto">
          <a:xfrm>
            <a:off x="7809089" y="4065588"/>
            <a:ext cx="152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32" name="Line 16"/>
          <p:cNvSpPr>
            <a:spLocks noChangeShapeType="1"/>
          </p:cNvSpPr>
          <p:nvPr/>
        </p:nvSpPr>
        <p:spPr bwMode="auto">
          <a:xfrm>
            <a:off x="7809089" y="4294188"/>
            <a:ext cx="152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33" name="Text Box 17"/>
          <p:cNvSpPr txBox="1">
            <a:spLocks noChangeArrowheads="1"/>
          </p:cNvSpPr>
          <p:nvPr/>
        </p:nvSpPr>
        <p:spPr bwMode="auto">
          <a:xfrm>
            <a:off x="7239000" y="320040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1800" b="0" i="0" dirty="0">
                <a:solidFill>
                  <a:srgbClr val="002060"/>
                </a:solidFill>
                <a:effectLst/>
                <a:latin typeface="Times New Roman" panose="02020603050405020304" pitchFamily="18" charset="0"/>
                <a:ea typeface="SimSun" panose="02010600030101010101" pitchFamily="2" charset="-122"/>
              </a:rPr>
              <a:t>d</a:t>
            </a:r>
          </a:p>
        </p:txBody>
      </p:sp>
      <p:sp>
        <p:nvSpPr>
          <p:cNvPr id="828434" name="Arc 18"/>
          <p:cNvSpPr/>
          <p:nvPr/>
        </p:nvSpPr>
        <p:spPr bwMode="auto">
          <a:xfrm flipV="1">
            <a:off x="6046612" y="2903538"/>
            <a:ext cx="303388" cy="349250"/>
          </a:xfrm>
          <a:custGeom>
            <a:avLst/>
            <a:gdLst>
              <a:gd name="G0" fmla="+- 0 0 0"/>
              <a:gd name="G1" fmla="+- 272 0 0"/>
              <a:gd name="G2" fmla="+- 21600 0 0"/>
              <a:gd name="T0" fmla="*/ 21598 w 21600"/>
              <a:gd name="T1" fmla="*/ 0 h 16710"/>
              <a:gd name="T2" fmla="*/ 14013 w 21600"/>
              <a:gd name="T3" fmla="*/ 16710 h 16710"/>
              <a:gd name="T4" fmla="*/ 0 w 21600"/>
              <a:gd name="T5" fmla="*/ 272 h 16710"/>
            </a:gdLst>
            <a:ahLst/>
            <a:cxnLst>
              <a:cxn ang="0">
                <a:pos x="T0" y="T1"/>
              </a:cxn>
              <a:cxn ang="0">
                <a:pos x="T2" y="T3"/>
              </a:cxn>
              <a:cxn ang="0">
                <a:pos x="T4" y="T5"/>
              </a:cxn>
            </a:cxnLst>
            <a:rect l="0" t="0" r="r" b="b"/>
            <a:pathLst>
              <a:path w="21600" h="16710" fill="none" extrusionOk="0">
                <a:moveTo>
                  <a:pt x="21598" y="-1"/>
                </a:moveTo>
                <a:cubicBezTo>
                  <a:pt x="21599" y="90"/>
                  <a:pt x="21600" y="181"/>
                  <a:pt x="21600" y="272"/>
                </a:cubicBezTo>
                <a:cubicBezTo>
                  <a:pt x="21600" y="6597"/>
                  <a:pt x="18826" y="12605"/>
                  <a:pt x="14012" y="16709"/>
                </a:cubicBezTo>
              </a:path>
              <a:path w="21600" h="16710" stroke="0" extrusionOk="0">
                <a:moveTo>
                  <a:pt x="21598" y="-1"/>
                </a:moveTo>
                <a:cubicBezTo>
                  <a:pt x="21599" y="90"/>
                  <a:pt x="21600" y="181"/>
                  <a:pt x="21600" y="272"/>
                </a:cubicBezTo>
                <a:cubicBezTo>
                  <a:pt x="21600" y="6597"/>
                  <a:pt x="18826" y="12605"/>
                  <a:pt x="14012" y="16709"/>
                </a:cubicBezTo>
                <a:lnTo>
                  <a:pt x="0" y="272"/>
                </a:lnTo>
                <a:close/>
              </a:path>
            </a:pathLst>
          </a:custGeom>
          <a:noFill/>
          <a:ln w="952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35" name="Text Box 19"/>
          <p:cNvSpPr txBox="1">
            <a:spLocks noChangeArrowheads="1"/>
          </p:cNvSpPr>
          <p:nvPr/>
        </p:nvSpPr>
        <p:spPr bwMode="auto">
          <a:xfrm>
            <a:off x="6007101" y="2921001"/>
            <a:ext cx="3561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1800" b="0" i="0">
                <a:solidFill>
                  <a:srgbClr val="002060"/>
                </a:solidFill>
                <a:effectLst/>
                <a:latin typeface="Symbol" panose="05050102010706020507" pitchFamily="18" charset="2"/>
                <a:ea typeface="SimSun" panose="02010600030101010101" pitchFamily="2" charset="-122"/>
              </a:rPr>
              <a:t>Q</a:t>
            </a:r>
          </a:p>
        </p:txBody>
      </p:sp>
      <p:sp>
        <p:nvSpPr>
          <p:cNvPr id="828436" name="Line 20"/>
          <p:cNvSpPr>
            <a:spLocks noChangeShapeType="1"/>
          </p:cNvSpPr>
          <p:nvPr/>
        </p:nvSpPr>
        <p:spPr bwMode="auto">
          <a:xfrm>
            <a:off x="5541434" y="3255963"/>
            <a:ext cx="1066800" cy="0"/>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37" name="Text Box 21"/>
          <p:cNvSpPr txBox="1">
            <a:spLocks noChangeArrowheads="1"/>
          </p:cNvSpPr>
          <p:nvPr/>
        </p:nvSpPr>
        <p:spPr bwMode="auto">
          <a:xfrm>
            <a:off x="6400800" y="2879726"/>
            <a:ext cx="98777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hlink"/>
                </a:solidFill>
                <a:effectLst/>
                <a:latin typeface="Times New Roman" panose="02020603050405020304" pitchFamily="18" charset="0"/>
                <a:ea typeface="SimSun" panose="02010600030101010101" pitchFamily="2" charset="-122"/>
              </a:rPr>
              <a:t>towards</a:t>
            </a:r>
          </a:p>
        </p:txBody>
      </p:sp>
      <p:sp>
        <p:nvSpPr>
          <p:cNvPr id="828438" name="Text Box 22"/>
          <p:cNvSpPr txBox="1">
            <a:spLocks noChangeArrowheads="1"/>
          </p:cNvSpPr>
          <p:nvPr/>
        </p:nvSpPr>
        <p:spPr bwMode="auto">
          <a:xfrm rot="-21600000">
            <a:off x="4953001" y="2895600"/>
            <a:ext cx="49953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accent2"/>
                </a:solidFill>
                <a:effectLst/>
                <a:latin typeface="Helvetica" pitchFamily="34" charset="0"/>
                <a:ea typeface="SimSun" panose="02010600030101010101" pitchFamily="2" charset="-122"/>
              </a:rPr>
              <a:t>P</a:t>
            </a:r>
            <a:r>
              <a:rPr lang="en-US" altLang="zh-CN" sz="2400" b="0" i="0" baseline="-25000">
                <a:solidFill>
                  <a:schemeClr val="accent2"/>
                </a:solidFill>
                <a:effectLst/>
                <a:latin typeface="Helvetica" pitchFamily="34" charset="0"/>
                <a:ea typeface="SimSun" panose="02010600030101010101" pitchFamily="2" charset="-122"/>
              </a:rPr>
              <a:t>0</a:t>
            </a:r>
          </a:p>
        </p:txBody>
      </p:sp>
      <p:sp>
        <p:nvSpPr>
          <p:cNvPr id="828439" name="Oval 23"/>
          <p:cNvSpPr>
            <a:spLocks noChangeArrowheads="1"/>
          </p:cNvSpPr>
          <p:nvPr/>
        </p:nvSpPr>
        <p:spPr bwMode="auto">
          <a:xfrm>
            <a:off x="5456767" y="3179763"/>
            <a:ext cx="152400" cy="152400"/>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40" name="Line 24"/>
          <p:cNvSpPr>
            <a:spLocks noChangeShapeType="1"/>
          </p:cNvSpPr>
          <p:nvPr/>
        </p:nvSpPr>
        <p:spPr bwMode="auto">
          <a:xfrm>
            <a:off x="5541434" y="3275013"/>
            <a:ext cx="0" cy="914400"/>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41" name="Text Box 25"/>
          <p:cNvSpPr txBox="1">
            <a:spLocks noChangeArrowheads="1"/>
          </p:cNvSpPr>
          <p:nvPr/>
        </p:nvSpPr>
        <p:spPr bwMode="auto">
          <a:xfrm rot="-21600000">
            <a:off x="5523089" y="3668714"/>
            <a:ext cx="6618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hlink"/>
                </a:solidFill>
                <a:effectLst/>
                <a:latin typeface="Times New Roman" panose="02020603050405020304" pitchFamily="18" charset="0"/>
                <a:ea typeface="SimSun" panose="02010600030101010101" pitchFamily="2" charset="-122"/>
              </a:rPr>
              <a:t>right</a:t>
            </a:r>
          </a:p>
        </p:txBody>
      </p:sp>
      <p:sp>
        <p:nvSpPr>
          <p:cNvPr id="828442" name="Text Box 26"/>
          <p:cNvSpPr txBox="1">
            <a:spLocks noChangeArrowheads="1"/>
          </p:cNvSpPr>
          <p:nvPr/>
        </p:nvSpPr>
        <p:spPr bwMode="auto">
          <a:xfrm>
            <a:off x="956734" y="3184526"/>
            <a:ext cx="224366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hlink"/>
                </a:solidFill>
                <a:effectLst/>
                <a:latin typeface="Times New Roman" panose="02020603050405020304" pitchFamily="18" charset="0"/>
                <a:ea typeface="SimSun" panose="02010600030101010101" pitchFamily="2" charset="-122"/>
              </a:rPr>
              <a:t>right = towards </a:t>
            </a:r>
            <a:r>
              <a:rPr lang="en-US" altLang="zh-CN" sz="2000" b="0" i="0">
                <a:solidFill>
                  <a:schemeClr val="hlink"/>
                </a:solidFill>
                <a:effectLst/>
                <a:ea typeface="SimSun" panose="02010600030101010101" pitchFamily="2" charset="-122"/>
              </a:rPr>
              <a:t>x</a:t>
            </a:r>
            <a:r>
              <a:rPr lang="en-US" altLang="zh-CN" sz="2000" b="0" i="0">
                <a:solidFill>
                  <a:schemeClr val="hlink"/>
                </a:solidFill>
                <a:effectLst/>
                <a:latin typeface="Times New Roman" panose="02020603050405020304" pitchFamily="18" charset="0"/>
                <a:ea typeface="SimSun" panose="02010600030101010101" pitchFamily="2" charset="-122"/>
              </a:rPr>
              <a:t> up</a:t>
            </a:r>
          </a:p>
        </p:txBody>
      </p:sp>
      <p:sp>
        <p:nvSpPr>
          <p:cNvPr id="828443" name="Rectangle 27"/>
          <p:cNvSpPr>
            <a:spLocks noChangeArrowheads="1"/>
          </p:cNvSpPr>
          <p:nvPr/>
        </p:nvSpPr>
        <p:spPr bwMode="auto">
          <a:xfrm>
            <a:off x="838198" y="2239378"/>
            <a:ext cx="28680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dirty="0">
                <a:solidFill>
                  <a:srgbClr val="002060"/>
                </a:solidFill>
                <a:effectLst/>
                <a:latin typeface="Symbol" panose="05050102010706020507" pitchFamily="18" charset="2"/>
                <a:ea typeface="SimSun" panose="02010600030101010101" pitchFamily="2" charset="-122"/>
              </a:rPr>
              <a:t>Q</a:t>
            </a:r>
            <a:r>
              <a:rPr lang="en-US" altLang="zh-CN" sz="2000" b="0" i="0" dirty="0">
                <a:solidFill>
                  <a:srgbClr val="002060"/>
                </a:solidFill>
                <a:effectLst/>
                <a:latin typeface="Times New Roman" panose="02020603050405020304" pitchFamily="18" charset="0"/>
                <a:ea typeface="SimSun" panose="02010600030101010101" pitchFamily="2" charset="-122"/>
              </a:rPr>
              <a:t> = frustum half-angle</a:t>
            </a:r>
          </a:p>
          <a:p>
            <a:pPr algn="l">
              <a:lnSpc>
                <a:spcPct val="100000"/>
              </a:lnSpc>
              <a:spcBef>
                <a:spcPct val="0"/>
              </a:spcBef>
              <a:spcAft>
                <a:spcPct val="0"/>
              </a:spcAft>
            </a:pPr>
            <a:r>
              <a:rPr lang="en-US" altLang="zh-CN" sz="2000" b="0" i="0" dirty="0">
                <a:solidFill>
                  <a:srgbClr val="002060"/>
                </a:solidFill>
                <a:effectLst/>
                <a:latin typeface="Times New Roman" panose="02020603050405020304" pitchFamily="18" charset="0"/>
                <a:ea typeface="SimSun" panose="02010600030101010101" pitchFamily="2" charset="-122"/>
              </a:rPr>
              <a:t>d = distance to view </a:t>
            </a:r>
            <a:r>
              <a:rPr lang="en-US" altLang="zh-CN" sz="2000" b="0" i="0" dirty="0">
                <a:solidFill>
                  <a:schemeClr val="tx2"/>
                </a:solidFill>
                <a:effectLst/>
                <a:latin typeface="Times New Roman" panose="02020603050405020304" pitchFamily="18" charset="0"/>
                <a:ea typeface="SimSun" panose="02010600030101010101" pitchFamily="2" charset="-122"/>
              </a:rPr>
              <a:t>plane</a:t>
            </a:r>
          </a:p>
        </p:txBody>
      </p:sp>
      <p:sp>
        <p:nvSpPr>
          <p:cNvPr id="828444" name="Line 28"/>
          <p:cNvSpPr>
            <a:spLocks noChangeShapeType="1"/>
          </p:cNvSpPr>
          <p:nvPr/>
        </p:nvSpPr>
        <p:spPr bwMode="auto">
          <a:xfrm>
            <a:off x="5523089" y="3227388"/>
            <a:ext cx="0" cy="12954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45" name="Line 29"/>
          <p:cNvSpPr>
            <a:spLocks noChangeShapeType="1"/>
          </p:cNvSpPr>
          <p:nvPr/>
        </p:nvSpPr>
        <p:spPr bwMode="auto">
          <a:xfrm>
            <a:off x="5523089" y="4522788"/>
            <a:ext cx="236220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28446" name="Group 30"/>
          <p:cNvGrpSpPr/>
          <p:nvPr/>
        </p:nvGrpSpPr>
        <p:grpSpPr bwMode="auto">
          <a:xfrm>
            <a:off x="914400" y="1676401"/>
            <a:ext cx="7794625" cy="3222625"/>
            <a:chOff x="576" y="1056"/>
            <a:chExt cx="4910" cy="2030"/>
          </a:xfrm>
        </p:grpSpPr>
        <p:sp>
          <p:nvSpPr>
            <p:cNvPr id="828447" name="Text Box 31"/>
            <p:cNvSpPr txBox="1">
              <a:spLocks noChangeArrowheads="1"/>
            </p:cNvSpPr>
            <p:nvPr/>
          </p:nvSpPr>
          <p:spPr bwMode="auto">
            <a:xfrm>
              <a:off x="576" y="2640"/>
              <a:ext cx="25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tx1"/>
                  </a:solidFill>
                  <a:effectLst/>
                  <a:latin typeface="Times New Roman" panose="02020603050405020304" pitchFamily="18" charset="0"/>
                  <a:ea typeface="SimSun" panose="02010600030101010101" pitchFamily="2" charset="-122"/>
                </a:rPr>
                <a:t>P1 = P</a:t>
              </a:r>
              <a:r>
                <a:rPr lang="en-US" altLang="zh-CN" sz="2000" b="0" i="0" baseline="-25000">
                  <a:solidFill>
                    <a:schemeClr val="tx1"/>
                  </a:solidFill>
                  <a:effectLst/>
                  <a:latin typeface="Times New Roman" panose="02020603050405020304" pitchFamily="18" charset="0"/>
                  <a:ea typeface="SimSun" panose="02010600030101010101" pitchFamily="2" charset="-122"/>
                </a:rPr>
                <a:t>0</a:t>
              </a:r>
              <a:r>
                <a:rPr lang="en-US" altLang="zh-CN" sz="2000" b="0" i="0">
                  <a:solidFill>
                    <a:schemeClr val="tx1"/>
                  </a:solidFill>
                  <a:effectLst/>
                  <a:latin typeface="Times New Roman" panose="02020603050405020304" pitchFamily="18" charset="0"/>
                  <a:ea typeface="SimSun" panose="02010600030101010101" pitchFamily="2" charset="-122"/>
                </a:rPr>
                <a:t> + d*towards – d*tan(</a:t>
              </a:r>
              <a:r>
                <a:rPr lang="en-US" altLang="zh-CN" sz="2000" b="0" i="0">
                  <a:solidFill>
                    <a:schemeClr val="tx1"/>
                  </a:solidFill>
                  <a:effectLst/>
                  <a:latin typeface="Symbol" panose="05050102010706020507" pitchFamily="18" charset="2"/>
                  <a:ea typeface="SimSun" panose="02010600030101010101" pitchFamily="2" charset="-122"/>
                </a:rPr>
                <a:t>Q</a:t>
              </a:r>
              <a:r>
                <a:rPr lang="en-US" altLang="zh-CN" sz="2000" b="0" i="0">
                  <a:solidFill>
                    <a:schemeClr val="tx1"/>
                  </a:solidFill>
                  <a:effectLst/>
                  <a:latin typeface="Times New Roman" panose="02020603050405020304" pitchFamily="18" charset="0"/>
                  <a:ea typeface="SimSun" panose="02010600030101010101" pitchFamily="2" charset="-122"/>
                </a:rPr>
                <a:t>)*right</a:t>
              </a:r>
            </a:p>
            <a:p>
              <a:pPr algn="l">
                <a:lnSpc>
                  <a:spcPct val="100000"/>
                </a:lnSpc>
                <a:spcBef>
                  <a:spcPct val="0"/>
                </a:spcBef>
                <a:spcAft>
                  <a:spcPct val="0"/>
                </a:spcAft>
              </a:pPr>
              <a:r>
                <a:rPr lang="en-US" altLang="zh-CN" sz="2000" b="0" i="0">
                  <a:solidFill>
                    <a:schemeClr val="tx1"/>
                  </a:solidFill>
                  <a:effectLst/>
                  <a:latin typeface="Times New Roman" panose="02020603050405020304" pitchFamily="18" charset="0"/>
                  <a:ea typeface="SimSun" panose="02010600030101010101" pitchFamily="2" charset="-122"/>
                </a:rPr>
                <a:t>P2 = P</a:t>
              </a:r>
              <a:r>
                <a:rPr lang="en-US" altLang="zh-CN" sz="2000" b="0" i="0" baseline="-25000">
                  <a:solidFill>
                    <a:schemeClr val="tx1"/>
                  </a:solidFill>
                  <a:effectLst/>
                  <a:latin typeface="Times New Roman" panose="02020603050405020304" pitchFamily="18" charset="0"/>
                  <a:ea typeface="SimSun" panose="02010600030101010101" pitchFamily="2" charset="-122"/>
                </a:rPr>
                <a:t>0</a:t>
              </a:r>
              <a:r>
                <a:rPr lang="en-US" altLang="zh-CN" sz="2000" b="0" i="0">
                  <a:solidFill>
                    <a:schemeClr val="tx1"/>
                  </a:solidFill>
                  <a:effectLst/>
                  <a:latin typeface="Times New Roman" panose="02020603050405020304" pitchFamily="18" charset="0"/>
                  <a:ea typeface="SimSun" panose="02010600030101010101" pitchFamily="2" charset="-122"/>
                </a:rPr>
                <a:t> + d*towards + d*tan(</a:t>
              </a:r>
              <a:r>
                <a:rPr lang="en-US" altLang="zh-CN" sz="2000" b="0" i="0">
                  <a:solidFill>
                    <a:schemeClr val="tx1"/>
                  </a:solidFill>
                  <a:effectLst/>
                  <a:latin typeface="Symbol" panose="05050102010706020507" pitchFamily="18" charset="2"/>
                  <a:ea typeface="SimSun" panose="02010600030101010101" pitchFamily="2" charset="-122"/>
                </a:rPr>
                <a:t>Q</a:t>
              </a:r>
              <a:r>
                <a:rPr lang="en-US" altLang="zh-CN" sz="2000" b="0" i="0">
                  <a:solidFill>
                    <a:schemeClr val="tx1"/>
                  </a:solidFill>
                  <a:effectLst/>
                  <a:latin typeface="Times New Roman" panose="02020603050405020304" pitchFamily="18" charset="0"/>
                  <a:ea typeface="SimSun" panose="02010600030101010101" pitchFamily="2" charset="-122"/>
                </a:rPr>
                <a:t>)*right</a:t>
              </a:r>
            </a:p>
          </p:txBody>
        </p:sp>
        <p:grpSp>
          <p:nvGrpSpPr>
            <p:cNvPr id="828448" name="Group 32"/>
            <p:cNvGrpSpPr/>
            <p:nvPr/>
          </p:nvGrpSpPr>
          <p:grpSpPr bwMode="auto">
            <a:xfrm>
              <a:off x="4919" y="1056"/>
              <a:ext cx="567" cy="1978"/>
              <a:chOff x="4823" y="1327"/>
              <a:chExt cx="567" cy="1978"/>
            </a:xfrm>
          </p:grpSpPr>
          <p:sp>
            <p:nvSpPr>
              <p:cNvPr id="828449" name="Text Box 33"/>
              <p:cNvSpPr txBox="1">
                <a:spLocks noChangeArrowheads="1"/>
              </p:cNvSpPr>
              <p:nvPr/>
            </p:nvSpPr>
            <p:spPr bwMode="auto">
              <a:xfrm>
                <a:off x="4823" y="1327"/>
                <a:ext cx="28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tx1"/>
                    </a:solidFill>
                    <a:effectLst/>
                    <a:latin typeface="Times New Roman" panose="02020603050405020304" pitchFamily="18" charset="0"/>
                    <a:ea typeface="SimSun" panose="02010600030101010101" pitchFamily="2" charset="-122"/>
                  </a:rPr>
                  <a:t>P1</a:t>
                </a:r>
              </a:p>
            </p:txBody>
          </p:sp>
          <p:sp>
            <p:nvSpPr>
              <p:cNvPr id="828450" name="Text Box 34"/>
              <p:cNvSpPr txBox="1">
                <a:spLocks noChangeArrowheads="1"/>
              </p:cNvSpPr>
              <p:nvPr/>
            </p:nvSpPr>
            <p:spPr bwMode="auto">
              <a:xfrm>
                <a:off x="4871" y="3055"/>
                <a:ext cx="28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tx1"/>
                    </a:solidFill>
                    <a:effectLst/>
                    <a:latin typeface="Times New Roman" panose="02020603050405020304" pitchFamily="18" charset="0"/>
                    <a:ea typeface="SimSun" panose="02010600030101010101" pitchFamily="2" charset="-122"/>
                  </a:rPr>
                  <a:t>P2</a:t>
                </a:r>
              </a:p>
            </p:txBody>
          </p:sp>
          <p:sp>
            <p:nvSpPr>
              <p:cNvPr id="828451" name="Rectangle 35"/>
              <p:cNvSpPr>
                <a:spLocks noChangeArrowheads="1"/>
              </p:cNvSpPr>
              <p:nvPr/>
            </p:nvSpPr>
            <p:spPr bwMode="auto">
              <a:xfrm rot="5400000">
                <a:off x="4879" y="2196"/>
                <a:ext cx="79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1800" b="0" i="0">
                    <a:solidFill>
                      <a:schemeClr val="tx1"/>
                    </a:solidFill>
                    <a:effectLst/>
                    <a:latin typeface="Times New Roman" panose="02020603050405020304" pitchFamily="18" charset="0"/>
                    <a:ea typeface="SimSun" panose="02010600030101010101" pitchFamily="2" charset="-122"/>
                  </a:rPr>
                  <a:t>2*d*tan(</a:t>
                </a:r>
                <a:r>
                  <a:rPr lang="en-US" altLang="zh-CN" sz="1800" b="0" i="0">
                    <a:solidFill>
                      <a:schemeClr val="tx1"/>
                    </a:solidFill>
                    <a:effectLst/>
                    <a:latin typeface="Symbol" panose="05050102010706020507" pitchFamily="18" charset="2"/>
                    <a:ea typeface="SimSun" panose="02010600030101010101" pitchFamily="2" charset="-122"/>
                  </a:rPr>
                  <a:t>Q)</a:t>
                </a:r>
                <a:endParaRPr lang="en-US" altLang="zh-CN" sz="1800" b="0" i="0">
                  <a:solidFill>
                    <a:schemeClr val="tx1"/>
                  </a:solidFill>
                  <a:effectLst/>
                  <a:latin typeface="Times New Roman" panose="02020603050405020304" pitchFamily="18" charset="0"/>
                  <a:ea typeface="SimSun" panose="02010600030101010101" pitchFamily="2" charset="-122"/>
                </a:endParaRPr>
              </a:p>
            </p:txBody>
          </p:sp>
          <p:sp>
            <p:nvSpPr>
              <p:cNvPr id="828452" name="Line 36"/>
              <p:cNvSpPr>
                <a:spLocks noChangeShapeType="1"/>
              </p:cNvSpPr>
              <p:nvPr/>
            </p:nvSpPr>
            <p:spPr bwMode="auto">
              <a:xfrm flipV="1">
                <a:off x="5136" y="1536"/>
                <a:ext cx="0" cy="1584"/>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28453" name="Oval 37"/>
          <p:cNvSpPr>
            <a:spLocks noChangeArrowheads="1"/>
          </p:cNvSpPr>
          <p:nvPr/>
        </p:nvSpPr>
        <p:spPr bwMode="auto">
          <a:xfrm>
            <a:off x="7800622" y="4103688"/>
            <a:ext cx="152400" cy="152400"/>
          </a:xfrm>
          <a:prstGeom prst="ellipse">
            <a:avLst/>
          </a:prstGeom>
          <a:solidFill>
            <a:srgbClr val="DDDDDD"/>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54" name="Oval 38"/>
          <p:cNvSpPr>
            <a:spLocks noChangeArrowheads="1"/>
          </p:cNvSpPr>
          <p:nvPr/>
        </p:nvSpPr>
        <p:spPr bwMode="auto">
          <a:xfrm>
            <a:off x="7800622" y="4097338"/>
            <a:ext cx="152400" cy="152400"/>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55" name="Rectangle 39"/>
          <p:cNvSpPr>
            <a:spLocks noChangeArrowheads="1"/>
          </p:cNvSpPr>
          <p:nvPr/>
        </p:nvSpPr>
        <p:spPr bwMode="auto">
          <a:xfrm>
            <a:off x="7924801" y="3992564"/>
            <a:ext cx="32596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accent2"/>
                </a:solidFill>
                <a:effectLst/>
                <a:latin typeface="Times New Roman" panose="02020603050405020304" pitchFamily="18" charset="0"/>
                <a:ea typeface="SimSun" panose="02010600030101010101" pitchFamily="2" charset="-122"/>
              </a:rPr>
              <a:t>P</a:t>
            </a:r>
          </a:p>
        </p:txBody>
      </p:sp>
      <p:sp>
        <p:nvSpPr>
          <p:cNvPr id="828456" name="Text Box 40"/>
          <p:cNvSpPr txBox="1">
            <a:spLocks noChangeArrowheads="1"/>
          </p:cNvSpPr>
          <p:nvPr/>
        </p:nvSpPr>
        <p:spPr bwMode="auto">
          <a:xfrm>
            <a:off x="914400" y="5111751"/>
            <a:ext cx="475262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accent2"/>
                </a:solidFill>
                <a:effectLst/>
                <a:latin typeface="Times New Roman" panose="02020603050405020304" pitchFamily="18" charset="0"/>
                <a:ea typeface="SimSun" panose="02010600030101010101" pitchFamily="2" charset="-122"/>
              </a:rPr>
              <a:t>P  = P1 + (i/width + 0.5) * (P2 - P1)</a:t>
            </a:r>
          </a:p>
          <a:p>
            <a:pPr algn="l">
              <a:lnSpc>
                <a:spcPct val="100000"/>
              </a:lnSpc>
              <a:spcBef>
                <a:spcPct val="0"/>
              </a:spcBef>
              <a:spcAft>
                <a:spcPct val="0"/>
              </a:spcAft>
            </a:pPr>
            <a:r>
              <a:rPr lang="en-US" altLang="zh-CN" sz="2000" b="0" i="0">
                <a:solidFill>
                  <a:schemeClr val="accent2"/>
                </a:solidFill>
                <a:effectLst/>
                <a:latin typeface="Times New Roman" panose="02020603050405020304" pitchFamily="18" charset="0"/>
                <a:ea typeface="SimSun" panose="02010600030101010101" pitchFamily="2" charset="-122"/>
              </a:rPr>
              <a:t>    = P1 + (i/width + 0.5) * 2*d*tan (</a:t>
            </a:r>
            <a:r>
              <a:rPr lang="en-US" altLang="zh-CN" sz="2000" b="0" i="0">
                <a:solidFill>
                  <a:schemeClr val="accent2"/>
                </a:solidFill>
                <a:effectLst/>
                <a:latin typeface="Symbol" panose="05050102010706020507" pitchFamily="18" charset="2"/>
                <a:ea typeface="SimSun" panose="02010600030101010101" pitchFamily="2" charset="-122"/>
              </a:rPr>
              <a:t>Q</a:t>
            </a:r>
            <a:r>
              <a:rPr lang="en-US" altLang="zh-CN" sz="2000" b="0" i="0">
                <a:solidFill>
                  <a:schemeClr val="accent2"/>
                </a:solidFill>
                <a:effectLst/>
                <a:latin typeface="Times New Roman" panose="02020603050405020304" pitchFamily="18" charset="0"/>
                <a:ea typeface="SimSun" panose="02010600030101010101" pitchFamily="2" charset="-122"/>
              </a:rPr>
              <a:t>)*right</a:t>
            </a:r>
          </a:p>
          <a:p>
            <a:pPr algn="l">
              <a:lnSpc>
                <a:spcPct val="100000"/>
              </a:lnSpc>
              <a:spcBef>
                <a:spcPct val="0"/>
              </a:spcBef>
              <a:spcAft>
                <a:spcPct val="0"/>
              </a:spcAft>
            </a:pPr>
            <a:r>
              <a:rPr lang="en-US" altLang="zh-CN" sz="2000" b="0" i="0">
                <a:solidFill>
                  <a:schemeClr val="accent2"/>
                </a:solidFill>
                <a:effectLst/>
                <a:latin typeface="Times New Roman" panose="02020603050405020304" pitchFamily="18" charset="0"/>
                <a:ea typeface="SimSun" panose="02010600030101010101" pitchFamily="2" charset="-122"/>
              </a:rPr>
              <a:t>V = (P - P</a:t>
            </a:r>
            <a:r>
              <a:rPr lang="en-US" altLang="zh-CN" sz="2000" b="0" i="0" baseline="-25000">
                <a:solidFill>
                  <a:schemeClr val="accent2"/>
                </a:solidFill>
                <a:effectLst/>
                <a:latin typeface="Times New Roman" panose="02020603050405020304" pitchFamily="18" charset="0"/>
                <a:ea typeface="SimSun" panose="02010600030101010101" pitchFamily="2" charset="-122"/>
              </a:rPr>
              <a:t>0</a:t>
            </a:r>
            <a:r>
              <a:rPr lang="en-US" altLang="zh-CN" sz="2000" b="0" i="0">
                <a:solidFill>
                  <a:schemeClr val="accent2"/>
                </a:solidFill>
                <a:effectLst/>
                <a:latin typeface="Times New Roman" panose="02020603050405020304" pitchFamily="18" charset="0"/>
                <a:ea typeface="SimSun" panose="02010600030101010101" pitchFamily="2" charset="-122"/>
              </a:rPr>
              <a:t>) / ||P - P</a:t>
            </a:r>
            <a:r>
              <a:rPr lang="en-US" altLang="zh-CN" sz="2000" b="0" i="0" baseline="-25000">
                <a:solidFill>
                  <a:schemeClr val="accent2"/>
                </a:solidFill>
                <a:effectLst/>
                <a:latin typeface="Times New Roman" panose="02020603050405020304" pitchFamily="18" charset="0"/>
                <a:ea typeface="SimSun" panose="02010600030101010101" pitchFamily="2" charset="-122"/>
              </a:rPr>
              <a:t>0</a:t>
            </a:r>
            <a:r>
              <a:rPr lang="en-US" altLang="zh-CN" sz="2000" b="0" i="0">
                <a:solidFill>
                  <a:schemeClr val="accent2"/>
                </a:solidFill>
                <a:effectLst/>
                <a:latin typeface="Times New Roman" panose="02020603050405020304" pitchFamily="18" charset="0"/>
                <a:ea typeface="SimSun" panose="02010600030101010101" pitchFamily="2" charset="-122"/>
              </a:rPr>
              <a:t> ||</a:t>
            </a:r>
          </a:p>
        </p:txBody>
      </p:sp>
      <p:sp>
        <p:nvSpPr>
          <p:cNvPr id="828457" name="Line 41"/>
          <p:cNvSpPr>
            <a:spLocks noChangeShapeType="1"/>
          </p:cNvSpPr>
          <p:nvPr/>
        </p:nvSpPr>
        <p:spPr bwMode="auto">
          <a:xfrm>
            <a:off x="5518857" y="3244851"/>
            <a:ext cx="2288822" cy="900113"/>
          </a:xfrm>
          <a:prstGeom prst="line">
            <a:avLst/>
          </a:prstGeom>
          <a:noFill/>
          <a:ln w="127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58" name="Rectangle 42"/>
          <p:cNvSpPr>
            <a:spLocks noChangeArrowheads="1"/>
          </p:cNvSpPr>
          <p:nvPr/>
        </p:nvSpPr>
        <p:spPr bwMode="auto">
          <a:xfrm>
            <a:off x="6400800" y="3343276"/>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accent2"/>
                </a:solidFill>
                <a:effectLst/>
                <a:latin typeface="Times New Roman" panose="02020603050405020304" pitchFamily="18" charset="0"/>
                <a:ea typeface="SimSun" panose="02010600030101010101" pitchFamily="2" charset="-122"/>
              </a:rPr>
              <a:t>V</a:t>
            </a:r>
          </a:p>
        </p:txBody>
      </p:sp>
      <p:sp>
        <p:nvSpPr>
          <p:cNvPr id="828459" name="Line 43"/>
          <p:cNvSpPr>
            <a:spLocks noChangeShapeType="1"/>
          </p:cNvSpPr>
          <p:nvPr/>
        </p:nvSpPr>
        <p:spPr bwMode="auto">
          <a:xfrm>
            <a:off x="5537200" y="3259139"/>
            <a:ext cx="997656" cy="382587"/>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8460" name="Text Box 44"/>
          <p:cNvSpPr txBox="1">
            <a:spLocks noChangeArrowheads="1"/>
          </p:cNvSpPr>
          <p:nvPr/>
        </p:nvSpPr>
        <p:spPr bwMode="auto">
          <a:xfrm>
            <a:off x="5858934" y="5105401"/>
            <a:ext cx="2416046" cy="461665"/>
          </a:xfrm>
          <a:prstGeom prst="rect">
            <a:avLst/>
          </a:prstGeom>
          <a:solidFill>
            <a:srgbClr val="F8F8F8"/>
          </a:solidFill>
          <a:ln w="28575">
            <a:solidFill>
              <a:schemeClr val="accent1"/>
            </a:solidFill>
            <a:miter lim="800000"/>
          </a:ln>
          <a:effectLst>
            <a:outerShdw dist="35921" dir="2700000" algn="ctr" rotWithShape="0">
              <a:schemeClr val="bg2"/>
            </a:outerShdw>
          </a:effectLst>
        </p:spPr>
        <p:txBody>
          <a:bodyPr wrap="none">
            <a:spAutoFit/>
          </a:bodyPr>
          <a:lstStyle/>
          <a:p>
            <a:pPr algn="l">
              <a:lnSpc>
                <a:spcPct val="100000"/>
              </a:lnSpc>
              <a:spcBef>
                <a:spcPct val="0"/>
              </a:spcBef>
              <a:spcAft>
                <a:spcPct val="0"/>
              </a:spcAft>
            </a:pPr>
            <a:r>
              <a:rPr lang="en-US" altLang="zh-CN" sz="2400" b="0" i="0" dirty="0">
                <a:solidFill>
                  <a:schemeClr val="accent1"/>
                </a:solidFill>
                <a:effectLst/>
                <a:latin typeface="Helvetica" pitchFamily="34" charset="0"/>
                <a:ea typeface="SimSun" panose="02010600030101010101" pitchFamily="2" charset="-122"/>
              </a:rPr>
              <a:t>Ray: </a:t>
            </a:r>
            <a:r>
              <a:rPr lang="en-US" altLang="zh-CN" sz="2400" b="0" i="0" dirty="0">
                <a:solidFill>
                  <a:schemeClr val="accent2"/>
                </a:solidFill>
                <a:effectLst/>
                <a:latin typeface="Helvetica" pitchFamily="34" charset="0"/>
                <a:ea typeface="SimSun" panose="02010600030101010101" pitchFamily="2" charset="-122"/>
              </a:rPr>
              <a:t>P = P</a:t>
            </a:r>
            <a:r>
              <a:rPr lang="en-US" altLang="zh-CN" sz="2400" b="0" i="0" baseline="-25000" dirty="0">
                <a:solidFill>
                  <a:schemeClr val="accent2"/>
                </a:solidFill>
                <a:effectLst/>
                <a:latin typeface="Helvetica" pitchFamily="34" charset="0"/>
                <a:ea typeface="SimSun" panose="02010600030101010101" pitchFamily="2" charset="-122"/>
              </a:rPr>
              <a:t>0</a:t>
            </a:r>
            <a:r>
              <a:rPr lang="en-US" altLang="zh-CN" sz="2400" b="0" i="0" dirty="0">
                <a:solidFill>
                  <a:schemeClr val="accent2"/>
                </a:solidFill>
                <a:effectLst/>
                <a:latin typeface="Helvetica" pitchFamily="34" charset="0"/>
                <a:ea typeface="SimSun" panose="02010600030101010101" pitchFamily="2" charset="-122"/>
              </a:rPr>
              <a:t> + </a:t>
            </a:r>
            <a:r>
              <a:rPr lang="en-US" altLang="zh-CN" sz="2400" b="0" i="0" dirty="0" err="1">
                <a:solidFill>
                  <a:schemeClr val="accent2"/>
                </a:solidFill>
                <a:effectLst/>
                <a:latin typeface="Helvetica" pitchFamily="34" charset="0"/>
                <a:ea typeface="SimSun" panose="02010600030101010101" pitchFamily="2" charset="-122"/>
              </a:rPr>
              <a:t>tV</a:t>
            </a:r>
            <a:endParaRPr lang="en-US" altLang="zh-CN" sz="2400" b="0" i="0" dirty="0">
              <a:solidFill>
                <a:schemeClr val="accent2"/>
              </a:solidFill>
              <a:effectLst/>
              <a:latin typeface="Helvetica" pitchFamily="34" charset="0"/>
              <a:ea typeface="SimSun" panose="02010600030101010101" pitchFamily="2" charset="-122"/>
            </a:endParaRPr>
          </a:p>
        </p:txBody>
      </p:sp>
      <p:sp>
        <p:nvSpPr>
          <p:cNvPr id="45" name="Rectangle 2">
            <a:extLst>
              <a:ext uri="{FF2B5EF4-FFF2-40B4-BE49-F238E27FC236}">
                <a16:creationId xmlns:a16="http://schemas.microsoft.com/office/drawing/2014/main" id="{25667293-407A-4C47-8063-38E2EE9488E6}"/>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284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8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45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323528" y="1484784"/>
            <a:ext cx="7392811" cy="1143000"/>
          </a:xfrm>
        </p:spPr>
        <p:txBody>
          <a:bodyPr>
            <a:normAutofit/>
          </a:bodyPr>
          <a:lstStyle/>
          <a:p>
            <a:r>
              <a:rPr lang="zh-CN" altLang="en-US" sz="2800" b="1" dirty="0">
                <a:ea typeface="SimSun" panose="02010600030101010101" pitchFamily="2" charset="-122"/>
              </a:rPr>
              <a:t>计算交点</a:t>
            </a:r>
            <a:endParaRPr lang="en-US" altLang="zh-CN" sz="2800" b="1" dirty="0">
              <a:ea typeface="SimSun" panose="02010600030101010101" pitchFamily="2" charset="-122"/>
            </a:endParaRPr>
          </a:p>
        </p:txBody>
      </p:sp>
      <p:sp>
        <p:nvSpPr>
          <p:cNvPr id="791556" name="Text Box 4"/>
          <p:cNvSpPr txBox="1">
            <a:spLocks noChangeArrowheads="1"/>
          </p:cNvSpPr>
          <p:nvPr/>
        </p:nvSpPr>
        <p:spPr bwMode="auto">
          <a:xfrm>
            <a:off x="1185334" y="2438400"/>
            <a:ext cx="7047122" cy="3785652"/>
          </a:xfrm>
          <a:prstGeom prst="rect">
            <a:avLst/>
          </a:prstGeom>
          <a:noFill/>
          <a:ln w="28575">
            <a:solidFill>
              <a:schemeClr val="bg1"/>
            </a:solidFill>
            <a:miter lim="800000"/>
          </a:ln>
          <a:effectLst>
            <a:outerShdw dist="35921" dir="2700000" algn="ctr" rotWithShape="0">
              <a:schemeClr val="bg2"/>
            </a:outerShdw>
          </a:effectLst>
          <a:extLst>
            <a:ext uri="{909E8E84-426E-40DD-AFC4-6F175D3DCCD1}">
              <a14:hiddenFill xmlns:a14="http://schemas.microsoft.com/office/drawing/2010/main">
                <a:solidFill>
                  <a:srgbClr val="F8F8F8"/>
                </a:solidFill>
              </a14:hiddenFill>
            </a:ext>
          </a:extLst>
        </p:spPr>
        <p:txBody>
          <a:bodyPr wrap="none">
            <a:spAutoFit/>
          </a:bodyPr>
          <a:lstStyle>
            <a:lvl1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1pPr>
            <a:lvl2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2pPr>
            <a:lvl3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3pPr>
            <a:lvl4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4pPr>
            <a:lvl5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9pPr>
          </a:lstStyle>
          <a:p>
            <a:pPr>
              <a:lnSpc>
                <a:spcPct val="100000"/>
              </a:lnSpc>
            </a:pPr>
            <a:r>
              <a:rPr lang="en-US" altLang="zh-CN" sz="2000" b="0" i="0" dirty="0">
                <a:effectLst/>
                <a:ea typeface="SimSun" panose="02010600030101010101" pitchFamily="2" charset="-122"/>
              </a:rPr>
              <a:t>Image </a:t>
            </a:r>
            <a:r>
              <a:rPr lang="en-US" altLang="zh-CN" sz="2000" b="0" i="0" dirty="0" err="1">
                <a:effectLst/>
                <a:ea typeface="SimSun" panose="02010600030101010101" pitchFamily="2" charset="-122"/>
              </a:rPr>
              <a:t>RayCast</a:t>
            </a:r>
            <a:r>
              <a:rPr lang="en-US" altLang="zh-CN" sz="2000" b="0" i="0" dirty="0">
                <a:effectLst/>
                <a:ea typeface="SimSun" panose="02010600030101010101" pitchFamily="2" charset="-122"/>
              </a:rPr>
              <a:t>(Camera </a:t>
            </a:r>
            <a:r>
              <a:rPr lang="en-US" altLang="zh-CN" sz="2000" b="0" i="0" dirty="0" err="1">
                <a:effectLst/>
                <a:ea typeface="SimSun" panose="02010600030101010101" pitchFamily="2" charset="-122"/>
              </a:rPr>
              <a:t>camera</a:t>
            </a:r>
            <a:r>
              <a:rPr lang="en-US" altLang="zh-CN" sz="2000" b="0" i="0" dirty="0">
                <a:effectLst/>
                <a:ea typeface="SimSun" panose="02010600030101010101" pitchFamily="2" charset="-122"/>
              </a:rPr>
              <a:t>, Scene </a:t>
            </a:r>
            <a:r>
              <a:rPr lang="en-US" altLang="zh-CN" sz="2000" b="0" i="0" dirty="0" err="1">
                <a:effectLst/>
                <a:ea typeface="SimSun" panose="02010600030101010101" pitchFamily="2" charset="-122"/>
              </a:rPr>
              <a:t>scene</a:t>
            </a:r>
            <a:r>
              <a:rPr lang="en-US" altLang="zh-CN" sz="2000" b="0" i="0" dirty="0">
                <a:effectLst/>
                <a:ea typeface="SimSun" panose="02010600030101010101" pitchFamily="2" charset="-122"/>
              </a:rPr>
              <a:t>, </a:t>
            </a:r>
            <a:r>
              <a:rPr lang="en-US" altLang="zh-CN" sz="2000" b="0" i="0" dirty="0" err="1">
                <a:effectLst/>
                <a:ea typeface="SimSun" panose="02010600030101010101" pitchFamily="2" charset="-122"/>
              </a:rPr>
              <a:t>int</a:t>
            </a:r>
            <a:r>
              <a:rPr lang="en-US" altLang="zh-CN" sz="2000" b="0" i="0" dirty="0">
                <a:effectLst/>
                <a:ea typeface="SimSun" panose="02010600030101010101" pitchFamily="2" charset="-122"/>
              </a:rPr>
              <a:t> width, </a:t>
            </a:r>
            <a:r>
              <a:rPr lang="en-US" altLang="zh-CN" sz="2000" b="0" i="0" dirty="0" err="1">
                <a:effectLst/>
                <a:ea typeface="SimSun" panose="02010600030101010101" pitchFamily="2" charset="-122"/>
              </a:rPr>
              <a:t>int</a:t>
            </a:r>
            <a:r>
              <a:rPr lang="en-US" altLang="zh-CN" sz="2000" b="0" i="0" dirty="0">
                <a:effectLst/>
                <a:ea typeface="SimSun" panose="02010600030101010101" pitchFamily="2" charset="-122"/>
              </a:rPr>
              <a:t> height)</a:t>
            </a:r>
          </a:p>
          <a:p>
            <a:pPr>
              <a:lnSpc>
                <a:spcPct val="100000"/>
              </a:lnSpc>
            </a:pPr>
            <a:r>
              <a:rPr lang="en-US" altLang="zh-CN" sz="2000" b="0" i="0" dirty="0">
                <a:effectLst/>
                <a:ea typeface="SimSun" panose="02010600030101010101" pitchFamily="2" charset="-122"/>
              </a:rPr>
              <a:t>{</a:t>
            </a:r>
          </a:p>
          <a:p>
            <a:pPr>
              <a:lnSpc>
                <a:spcPct val="100000"/>
              </a:lnSpc>
            </a:pPr>
            <a:r>
              <a:rPr lang="en-US" altLang="zh-CN" sz="2000" b="0" i="0" dirty="0">
                <a:effectLst/>
                <a:ea typeface="SimSun" panose="02010600030101010101" pitchFamily="2" charset="-122"/>
              </a:rPr>
              <a:t>	Image </a:t>
            </a:r>
            <a:r>
              <a:rPr lang="en-US" altLang="zh-CN" sz="2000" b="0" i="0" dirty="0" err="1">
                <a:effectLst/>
                <a:ea typeface="SimSun" panose="02010600030101010101" pitchFamily="2" charset="-122"/>
              </a:rPr>
              <a:t>image</a:t>
            </a:r>
            <a:r>
              <a:rPr lang="en-US" altLang="zh-CN" sz="2000" b="0" i="0" dirty="0">
                <a:effectLst/>
                <a:ea typeface="SimSun" panose="02010600030101010101" pitchFamily="2" charset="-122"/>
              </a:rPr>
              <a:t> = new Image(width, height);</a:t>
            </a:r>
          </a:p>
          <a:p>
            <a:pPr>
              <a:lnSpc>
                <a:spcPct val="100000"/>
              </a:lnSpc>
            </a:pPr>
            <a:r>
              <a:rPr lang="en-US" altLang="zh-CN" sz="2000" b="0" i="0" dirty="0">
                <a:effectLst/>
                <a:ea typeface="SimSun" panose="02010600030101010101" pitchFamily="2" charset="-122"/>
              </a:rPr>
              <a:t>	for (</a:t>
            </a:r>
            <a:r>
              <a:rPr lang="en-US" altLang="zh-CN" sz="2000" b="0" i="0" dirty="0" err="1">
                <a:effectLst/>
                <a:ea typeface="SimSun" panose="02010600030101010101" pitchFamily="2" charset="-122"/>
              </a:rPr>
              <a:t>int</a:t>
            </a:r>
            <a:r>
              <a:rPr lang="en-US" altLang="zh-CN" sz="2000" b="0" i="0" dirty="0">
                <a:effectLst/>
                <a:ea typeface="SimSun" panose="02010600030101010101" pitchFamily="2" charset="-122"/>
              </a:rPr>
              <a:t> i = 0; i &lt; width; i++) { </a:t>
            </a:r>
          </a:p>
          <a:p>
            <a:pPr>
              <a:lnSpc>
                <a:spcPct val="100000"/>
              </a:lnSpc>
            </a:pPr>
            <a:r>
              <a:rPr lang="en-US" altLang="zh-CN" sz="2000" b="0" i="0" dirty="0">
                <a:effectLst/>
                <a:ea typeface="SimSun" panose="02010600030101010101" pitchFamily="2" charset="-122"/>
              </a:rPr>
              <a:t>		for (</a:t>
            </a:r>
            <a:r>
              <a:rPr lang="en-US" altLang="zh-CN" sz="2000" b="0" i="0" dirty="0" err="1">
                <a:effectLst/>
                <a:ea typeface="SimSun" panose="02010600030101010101" pitchFamily="2" charset="-122"/>
              </a:rPr>
              <a:t>int</a:t>
            </a:r>
            <a:r>
              <a:rPr lang="en-US" altLang="zh-CN" sz="2000" b="0" i="0" dirty="0">
                <a:effectLst/>
                <a:ea typeface="SimSun" panose="02010600030101010101" pitchFamily="2" charset="-122"/>
              </a:rPr>
              <a:t> j = 0; j &lt; height; j++) { </a:t>
            </a:r>
          </a:p>
          <a:p>
            <a:pPr>
              <a:lnSpc>
                <a:spcPct val="100000"/>
              </a:lnSpc>
            </a:pPr>
            <a:r>
              <a:rPr lang="en-US" altLang="zh-CN" sz="2000" b="0" i="0" dirty="0">
                <a:effectLst/>
                <a:ea typeface="SimSun" panose="02010600030101010101" pitchFamily="2" charset="-122"/>
              </a:rPr>
              <a:t>			Ray </a:t>
            </a:r>
            <a:r>
              <a:rPr lang="en-US" altLang="zh-CN" sz="2000" b="0" i="0" dirty="0" err="1">
                <a:effectLst/>
                <a:ea typeface="SimSun" panose="02010600030101010101" pitchFamily="2" charset="-122"/>
              </a:rPr>
              <a:t>ray</a:t>
            </a:r>
            <a:r>
              <a:rPr lang="en-US" altLang="zh-CN" sz="2000" b="0" i="0" dirty="0">
                <a:effectLst/>
                <a:ea typeface="SimSun" panose="02010600030101010101" pitchFamily="2" charset="-122"/>
              </a:rPr>
              <a:t> = </a:t>
            </a:r>
            <a:r>
              <a:rPr lang="en-US" altLang="zh-CN" sz="2000" b="0" i="0" dirty="0" err="1">
                <a:effectLst/>
                <a:ea typeface="SimSun" panose="02010600030101010101" pitchFamily="2" charset="-122"/>
              </a:rPr>
              <a:t>ConstructRayThroughPixel</a:t>
            </a:r>
            <a:r>
              <a:rPr lang="en-US" altLang="zh-CN" sz="2000" b="0" i="0" dirty="0">
                <a:effectLst/>
                <a:ea typeface="SimSun" panose="02010600030101010101" pitchFamily="2" charset="-122"/>
              </a:rPr>
              <a:t>(camera, i, j);</a:t>
            </a:r>
          </a:p>
          <a:p>
            <a:pPr>
              <a:lnSpc>
                <a:spcPct val="100000"/>
              </a:lnSpc>
            </a:pPr>
            <a:r>
              <a:rPr lang="en-US" altLang="zh-CN" sz="2000" b="0" i="0" dirty="0">
                <a:effectLst/>
                <a:ea typeface="SimSun" panose="02010600030101010101" pitchFamily="2" charset="-122"/>
              </a:rPr>
              <a:t>			</a:t>
            </a:r>
            <a:r>
              <a:rPr lang="en-US" altLang="zh-CN" sz="2000" b="0" i="0" dirty="0">
                <a:solidFill>
                  <a:schemeClr val="hlink"/>
                </a:solidFill>
                <a:effectLst/>
                <a:ea typeface="SimSun" panose="02010600030101010101" pitchFamily="2" charset="-122"/>
              </a:rPr>
              <a:t>Intersection hit = </a:t>
            </a:r>
            <a:r>
              <a:rPr lang="en-US" altLang="zh-CN" sz="2000" i="0" dirty="0" err="1">
                <a:solidFill>
                  <a:schemeClr val="hlink"/>
                </a:solidFill>
                <a:effectLst/>
                <a:ea typeface="SimSun" panose="02010600030101010101" pitchFamily="2" charset="-122"/>
              </a:rPr>
              <a:t>FindIntersection</a:t>
            </a:r>
            <a:r>
              <a:rPr lang="en-US" altLang="zh-CN" sz="2000" b="0" i="0" dirty="0">
                <a:solidFill>
                  <a:schemeClr val="hlink"/>
                </a:solidFill>
                <a:effectLst/>
                <a:ea typeface="SimSun" panose="02010600030101010101" pitchFamily="2" charset="-122"/>
              </a:rPr>
              <a:t>(ray, scene);</a:t>
            </a:r>
            <a:endParaRPr lang="en-US" altLang="zh-CN" sz="2000" b="0" i="0" dirty="0">
              <a:effectLst/>
              <a:ea typeface="SimSun" panose="02010600030101010101" pitchFamily="2" charset="-122"/>
            </a:endParaRPr>
          </a:p>
          <a:p>
            <a:pPr>
              <a:lnSpc>
                <a:spcPct val="100000"/>
              </a:lnSpc>
            </a:pPr>
            <a:r>
              <a:rPr lang="en-US" altLang="zh-CN" sz="2000" b="0" i="0" dirty="0">
                <a:effectLst/>
                <a:ea typeface="SimSun" panose="02010600030101010101" pitchFamily="2" charset="-122"/>
              </a:rPr>
              <a:t>			image[i][j] = </a:t>
            </a:r>
            <a:r>
              <a:rPr lang="en-US" altLang="zh-CN" sz="2000" b="0" i="0" dirty="0" err="1">
                <a:effectLst/>
                <a:ea typeface="SimSun" panose="02010600030101010101" pitchFamily="2" charset="-122"/>
              </a:rPr>
              <a:t>GetColor</a:t>
            </a:r>
            <a:r>
              <a:rPr lang="en-US" altLang="zh-CN" sz="2000" b="0" i="0" dirty="0">
                <a:effectLst/>
                <a:ea typeface="SimSun" panose="02010600030101010101" pitchFamily="2" charset="-122"/>
              </a:rPr>
              <a:t>(hit);</a:t>
            </a:r>
          </a:p>
          <a:p>
            <a:pPr>
              <a:lnSpc>
                <a:spcPct val="100000"/>
              </a:lnSpc>
            </a:pPr>
            <a:r>
              <a:rPr lang="en-US" altLang="zh-CN" sz="2000" b="0" i="0" dirty="0">
                <a:effectLst/>
                <a:ea typeface="SimSun" panose="02010600030101010101" pitchFamily="2" charset="-122"/>
              </a:rPr>
              <a:t>		}</a:t>
            </a:r>
          </a:p>
          <a:p>
            <a:pPr>
              <a:lnSpc>
                <a:spcPct val="100000"/>
              </a:lnSpc>
            </a:pPr>
            <a:r>
              <a:rPr lang="en-US" altLang="zh-CN" sz="2000" b="0" i="0" dirty="0">
                <a:effectLst/>
                <a:ea typeface="SimSun" panose="02010600030101010101" pitchFamily="2" charset="-122"/>
              </a:rPr>
              <a:t>	}</a:t>
            </a:r>
          </a:p>
          <a:p>
            <a:pPr>
              <a:lnSpc>
                <a:spcPct val="100000"/>
              </a:lnSpc>
            </a:pPr>
            <a:r>
              <a:rPr lang="en-US" altLang="zh-CN" sz="2000" b="0" i="0" dirty="0">
                <a:effectLst/>
                <a:ea typeface="SimSun" panose="02010600030101010101" pitchFamily="2" charset="-122"/>
              </a:rPr>
              <a:t>	return image;</a:t>
            </a:r>
          </a:p>
          <a:p>
            <a:pPr>
              <a:lnSpc>
                <a:spcPct val="100000"/>
              </a:lnSpc>
            </a:pPr>
            <a:r>
              <a:rPr lang="en-US" altLang="zh-CN" sz="2000" b="0" i="0" dirty="0">
                <a:effectLst/>
                <a:ea typeface="SimSun" panose="02010600030101010101" pitchFamily="2" charset="-122"/>
              </a:rPr>
              <a:t>}</a:t>
            </a:r>
          </a:p>
        </p:txBody>
      </p:sp>
      <p:sp>
        <p:nvSpPr>
          <p:cNvPr id="7" name="Rectangle 2">
            <a:extLst>
              <a:ext uri="{FF2B5EF4-FFF2-40B4-BE49-F238E27FC236}">
                <a16:creationId xmlns:a16="http://schemas.microsoft.com/office/drawing/2014/main" id="{276EEFB0-506F-41B6-BEB7-0A8322317349}"/>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1116013" y="1995488"/>
            <a:ext cx="7416800" cy="3737498"/>
          </a:xfrm>
        </p:spPr>
        <p:txBody>
          <a:bodyPr vert="horz" wrap="square" lIns="91440" tIns="45720" rIns="91440" bIns="45720" anchor="t" anchorCtr="0">
            <a:spAutoFit/>
          </a:bodyPr>
          <a:lstStyle/>
          <a:p>
            <a:pPr>
              <a:lnSpc>
                <a:spcPct val="150000"/>
              </a:lnSpc>
              <a:spcBef>
                <a:spcPts val="0"/>
              </a:spcBef>
            </a:pPr>
            <a:r>
              <a:rPr lang="zh-CN" altLang="fr-FR" sz="2400" dirty="0"/>
              <a:t>全局光照（</a:t>
            </a:r>
            <a:r>
              <a:rPr lang="fr-FR" altLang="zh-CN" sz="2400" dirty="0"/>
              <a:t>global illumination</a:t>
            </a:r>
            <a:r>
              <a:rPr lang="zh-CN" altLang="fr-FR" sz="2400" dirty="0"/>
              <a:t>，</a:t>
            </a:r>
            <a:r>
              <a:rPr lang="fr-FR" altLang="zh-CN" sz="2400" dirty="0"/>
              <a:t>GI</a:t>
            </a:r>
            <a:r>
              <a:rPr lang="zh-CN" altLang="fr-FR" sz="2400" dirty="0"/>
              <a:t>）模型</a:t>
            </a:r>
            <a:endParaRPr lang="en-US" altLang="zh-CN" sz="2400" dirty="0"/>
          </a:p>
          <a:p>
            <a:pPr>
              <a:lnSpc>
                <a:spcPct val="150000"/>
              </a:lnSpc>
              <a:spcBef>
                <a:spcPts val="0"/>
              </a:spcBef>
            </a:pPr>
            <a:r>
              <a:rPr lang="zh-CN" altLang="en-US" sz="2400" dirty="0"/>
              <a:t>光线从光源发出，照射到物体上后，还会进行多次折射与发射，最后投射到人眼中。</a:t>
            </a:r>
            <a:endParaRPr lang="en-US" altLang="zh-CN" sz="2400" dirty="0"/>
          </a:p>
          <a:p>
            <a:pPr>
              <a:lnSpc>
                <a:spcPct val="150000"/>
              </a:lnSpc>
              <a:spcBef>
                <a:spcPts val="0"/>
              </a:spcBef>
            </a:pPr>
            <a:r>
              <a:rPr lang="zh-CN" altLang="en-US" sz="2400" dirty="0"/>
              <a:t>全局光照计算需要考虑物体间的多次反射、折射、吸收光线的影响</a:t>
            </a:r>
            <a:endParaRPr lang="en-US" altLang="zh-CN" sz="2400" dirty="0"/>
          </a:p>
          <a:p>
            <a:pPr marL="635" indent="0">
              <a:lnSpc>
                <a:spcPct val="140000"/>
              </a:lnSpc>
              <a:buNone/>
            </a:pPr>
            <a:endParaRPr lang="zh-CN" altLang="en-US"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一、全局光照</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651">
                                            <p:txEl>
                                              <p:charRg st="0" end="17"/>
                                            </p:txEl>
                                          </p:spTgt>
                                        </p:tgtEl>
                                        <p:attrNameLst>
                                          <p:attrName>style.visibility</p:attrName>
                                        </p:attrNameLst>
                                      </p:cBhvr>
                                      <p:to>
                                        <p:strVal val="visible"/>
                                      </p:to>
                                    </p:set>
                                    <p:anim calcmode="lin" valueType="num">
                                      <p:cBhvr additive="base">
                                        <p:cTn id="7" dur="500" fill="hold"/>
                                        <p:tgtEl>
                                          <p:spTgt spid="283651">
                                            <p:txEl>
                                              <p:charRg st="0" end="1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3651">
                                            <p:txEl>
                                              <p:charRg st="0" end="17"/>
                                            </p:txEl>
                                          </p:spTgt>
                                        </p:tgtEl>
                                        <p:attrNameLst>
                                          <p:attrName>ppt_y</p:attrName>
                                        </p:attrNameLst>
                                      </p:cBhvr>
                                      <p:tavLst>
                                        <p:tav tm="0">
                                          <p:val>
                                            <p:strVal val="1+#ppt_h/2"/>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283651">
                                            <p:txEl>
                                              <p:charRg st="18" end="18"/>
                                            </p:txEl>
                                          </p:spTgt>
                                        </p:tgtEl>
                                        <p:attrNameLst>
                                          <p:attrName>style.visibility</p:attrName>
                                        </p:attrNameLst>
                                      </p:cBhvr>
                                      <p:to>
                                        <p:strVal val="visible"/>
                                      </p:to>
                                    </p:set>
                                    <p:animEffect transition="in" filter="blinds(horizontal)">
                                      <p:cBhvr>
                                        <p:cTn id="11" dur="500"/>
                                        <p:tgtEl>
                                          <p:spTgt spid="283651">
                                            <p:txEl>
                                              <p:char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a:xfrm>
            <a:off x="599809" y="1340768"/>
            <a:ext cx="7392811" cy="1143000"/>
          </a:xfrm>
        </p:spPr>
        <p:txBody>
          <a:bodyPr>
            <a:normAutofit/>
          </a:bodyPr>
          <a:lstStyle/>
          <a:p>
            <a:r>
              <a:rPr lang="zh-CN" altLang="en-US" sz="2800" b="1" dirty="0">
                <a:ea typeface="SimSun" panose="02010600030101010101" pitchFamily="2" charset="-122"/>
              </a:rPr>
              <a:t>计算交点</a:t>
            </a:r>
            <a:endParaRPr lang="en-US" altLang="zh-CN" sz="2800" b="1" dirty="0">
              <a:ea typeface="SimSun" panose="02010600030101010101" pitchFamily="2" charset="-122"/>
            </a:endParaRPr>
          </a:p>
        </p:txBody>
      </p:sp>
      <p:sp>
        <p:nvSpPr>
          <p:cNvPr id="792579" name="Rectangle 3"/>
          <p:cNvSpPr>
            <a:spLocks noGrp="1" noChangeArrowheads="1"/>
          </p:cNvSpPr>
          <p:nvPr>
            <p:ph type="body" idx="1"/>
          </p:nvPr>
        </p:nvSpPr>
        <p:spPr/>
        <p:txBody>
          <a:bodyPr>
            <a:normAutofit/>
          </a:bodyPr>
          <a:lstStyle/>
          <a:p>
            <a:pPr marL="0" indent="0">
              <a:buNone/>
            </a:pPr>
            <a:r>
              <a:rPr lang="zh-CN" altLang="en-US" sz="2400" dirty="0">
                <a:ea typeface="SimSun" panose="02010600030101010101" pitchFamily="2" charset="-122"/>
              </a:rPr>
              <a:t>求交对象</a:t>
            </a:r>
            <a:endParaRPr lang="en-US" altLang="zh-CN" sz="2400" dirty="0">
              <a:ea typeface="SimSun" panose="02010600030101010101" pitchFamily="2" charset="-122"/>
            </a:endParaRPr>
          </a:p>
          <a:p>
            <a:pPr marL="600075" lvl="1" indent="-342900"/>
            <a:r>
              <a:rPr lang="zh-CN" altLang="en-US" sz="2400" dirty="0">
                <a:ea typeface="SimSun" panose="02010600030101010101" pitchFamily="2" charset="-122"/>
              </a:rPr>
              <a:t>球</a:t>
            </a:r>
            <a:endParaRPr lang="en-US" altLang="zh-CN" sz="2400" dirty="0">
              <a:ea typeface="SimSun" panose="02010600030101010101" pitchFamily="2" charset="-122"/>
            </a:endParaRPr>
          </a:p>
          <a:p>
            <a:pPr marL="600075" lvl="1" indent="-342900"/>
            <a:r>
              <a:rPr lang="zh-CN" altLang="en-US" sz="2400" dirty="0">
                <a:ea typeface="SimSun" panose="02010600030101010101" pitchFamily="2" charset="-122"/>
              </a:rPr>
              <a:t>三角形</a:t>
            </a:r>
            <a:endParaRPr lang="en-US" altLang="zh-CN" sz="2400" dirty="0">
              <a:ea typeface="SimSun" panose="02010600030101010101" pitchFamily="2" charset="-122"/>
            </a:endParaRPr>
          </a:p>
          <a:p>
            <a:pPr marL="600075" lvl="1" indent="-342900"/>
            <a:r>
              <a:rPr lang="zh-CN" altLang="en-US" sz="2400" dirty="0">
                <a:ea typeface="SimSun" panose="02010600030101010101" pitchFamily="2" charset="-122"/>
              </a:rPr>
              <a:t>空间分割</a:t>
            </a:r>
            <a:endParaRPr lang="en-US" altLang="zh-CN" sz="2400" dirty="0">
              <a:ea typeface="SimSun" panose="02010600030101010101" pitchFamily="2" charset="-122"/>
            </a:endParaRPr>
          </a:p>
        </p:txBody>
      </p:sp>
      <p:sp>
        <p:nvSpPr>
          <p:cNvPr id="4" name="Rectangle 2">
            <a:extLst>
              <a:ext uri="{FF2B5EF4-FFF2-40B4-BE49-F238E27FC236}">
                <a16:creationId xmlns:a16="http://schemas.microsoft.com/office/drawing/2014/main" id="{E95166E1-2B1A-4385-B6E1-8746DD258B28}"/>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Text Box 3"/>
          <p:cNvSpPr txBox="1">
            <a:spLocks noChangeArrowheads="1"/>
          </p:cNvSpPr>
          <p:nvPr/>
        </p:nvSpPr>
        <p:spPr bwMode="auto">
          <a:xfrm>
            <a:off x="726626" y="2582555"/>
            <a:ext cx="34756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dirty="0">
                <a:solidFill>
                  <a:schemeClr val="tx1"/>
                </a:solidFill>
                <a:effectLst/>
                <a:latin typeface="Helvetica" pitchFamily="34" charset="0"/>
                <a:ea typeface="SimSun" panose="02010600030101010101" pitchFamily="2" charset="-122"/>
              </a:rPr>
              <a:t>Ray: P = P</a:t>
            </a:r>
            <a:r>
              <a:rPr lang="en-US" altLang="zh-CN" sz="2400" b="0" i="0" baseline="-25000" dirty="0">
                <a:solidFill>
                  <a:schemeClr val="tx1"/>
                </a:solidFill>
                <a:effectLst/>
                <a:latin typeface="Helvetica" pitchFamily="34" charset="0"/>
                <a:ea typeface="SimSun" panose="02010600030101010101" pitchFamily="2" charset="-122"/>
              </a:rPr>
              <a:t>0</a:t>
            </a:r>
            <a:r>
              <a:rPr lang="en-US" altLang="zh-CN" sz="2400" b="0" i="0" dirty="0">
                <a:solidFill>
                  <a:schemeClr val="tx1"/>
                </a:solidFill>
                <a:effectLst/>
                <a:latin typeface="Helvetica" pitchFamily="34" charset="0"/>
                <a:ea typeface="SimSun" panose="02010600030101010101" pitchFamily="2" charset="-122"/>
              </a:rPr>
              <a:t> + </a:t>
            </a:r>
            <a:r>
              <a:rPr lang="en-US" altLang="zh-CN" sz="2400" b="0" i="0" dirty="0" err="1">
                <a:solidFill>
                  <a:schemeClr val="tx1"/>
                </a:solidFill>
                <a:effectLst/>
                <a:latin typeface="Helvetica" pitchFamily="34" charset="0"/>
                <a:ea typeface="SimSun" panose="02010600030101010101" pitchFamily="2" charset="-122"/>
              </a:rPr>
              <a:t>tV</a:t>
            </a:r>
            <a:endParaRPr lang="en-US" altLang="zh-CN" sz="2400" b="0" i="0" dirty="0">
              <a:solidFill>
                <a:schemeClr val="tx1"/>
              </a:solidFill>
              <a:effectLst/>
              <a:latin typeface="Helvetica" pitchFamily="34" charset="0"/>
              <a:ea typeface="SimSun" panose="02010600030101010101" pitchFamily="2" charset="-122"/>
            </a:endParaRPr>
          </a:p>
          <a:p>
            <a:pPr algn="l">
              <a:lnSpc>
                <a:spcPct val="100000"/>
              </a:lnSpc>
              <a:spcBef>
                <a:spcPct val="0"/>
              </a:spcBef>
              <a:spcAft>
                <a:spcPct val="0"/>
              </a:spcAft>
            </a:pPr>
            <a:r>
              <a:rPr lang="en-US" altLang="zh-CN" sz="2400" b="0" i="0" dirty="0">
                <a:solidFill>
                  <a:schemeClr val="tx1"/>
                </a:solidFill>
                <a:effectLst/>
                <a:latin typeface="Helvetica" pitchFamily="34" charset="0"/>
                <a:ea typeface="SimSun" panose="02010600030101010101" pitchFamily="2" charset="-122"/>
              </a:rPr>
              <a:t>Sphere: |P - C|</a:t>
            </a:r>
            <a:r>
              <a:rPr lang="en-US" altLang="zh-CN" sz="2400" b="0" i="0" baseline="30000" dirty="0">
                <a:solidFill>
                  <a:schemeClr val="tx1"/>
                </a:solidFill>
                <a:effectLst/>
                <a:latin typeface="Helvetica" pitchFamily="34" charset="0"/>
                <a:ea typeface="SimSun" panose="02010600030101010101" pitchFamily="2" charset="-122"/>
              </a:rPr>
              <a:t>2</a:t>
            </a:r>
            <a:r>
              <a:rPr lang="en-US" altLang="zh-CN" sz="2400" b="0" i="0" dirty="0">
                <a:solidFill>
                  <a:schemeClr val="tx1"/>
                </a:solidFill>
                <a:effectLst/>
                <a:latin typeface="Helvetica" pitchFamily="34" charset="0"/>
                <a:ea typeface="SimSun" panose="02010600030101010101" pitchFamily="2" charset="-122"/>
              </a:rPr>
              <a:t> - r </a:t>
            </a:r>
            <a:r>
              <a:rPr lang="en-US" altLang="zh-CN" sz="2400" b="0" i="0" baseline="30000" dirty="0">
                <a:solidFill>
                  <a:schemeClr val="tx1"/>
                </a:solidFill>
                <a:effectLst/>
                <a:latin typeface="Helvetica" pitchFamily="34" charset="0"/>
                <a:ea typeface="SimSun" panose="02010600030101010101" pitchFamily="2" charset="-122"/>
              </a:rPr>
              <a:t>2 </a:t>
            </a:r>
            <a:r>
              <a:rPr lang="en-US" altLang="zh-CN" sz="2400" b="0" i="0" dirty="0">
                <a:solidFill>
                  <a:schemeClr val="tx1"/>
                </a:solidFill>
                <a:effectLst/>
                <a:latin typeface="Helvetica" pitchFamily="34" charset="0"/>
                <a:ea typeface="SimSun" panose="02010600030101010101" pitchFamily="2" charset="-122"/>
              </a:rPr>
              <a:t>= 0 </a:t>
            </a:r>
          </a:p>
        </p:txBody>
      </p:sp>
      <p:sp>
        <p:nvSpPr>
          <p:cNvPr id="793604" name="Oval 4"/>
          <p:cNvSpPr>
            <a:spLocks noChangeArrowheads="1"/>
          </p:cNvSpPr>
          <p:nvPr/>
        </p:nvSpPr>
        <p:spPr bwMode="auto">
          <a:xfrm>
            <a:off x="4797778" y="2968625"/>
            <a:ext cx="3000022" cy="286385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3605" name="Text Box 5"/>
          <p:cNvSpPr txBox="1">
            <a:spLocks noChangeArrowheads="1"/>
          </p:cNvSpPr>
          <p:nvPr/>
        </p:nvSpPr>
        <p:spPr bwMode="auto">
          <a:xfrm rot="-21600000">
            <a:off x="1524001" y="4605338"/>
            <a:ext cx="49953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accent2"/>
                </a:solidFill>
                <a:effectLst/>
                <a:latin typeface="Helvetica" pitchFamily="34" charset="0"/>
                <a:ea typeface="SimSun" panose="02010600030101010101" pitchFamily="2" charset="-122"/>
              </a:rPr>
              <a:t>P</a:t>
            </a:r>
            <a:r>
              <a:rPr lang="en-US" altLang="zh-CN" sz="2400" b="0" i="0" baseline="-25000">
                <a:solidFill>
                  <a:schemeClr val="accent2"/>
                </a:solidFill>
                <a:effectLst/>
                <a:latin typeface="Helvetica" pitchFamily="34" charset="0"/>
                <a:ea typeface="SimSun" panose="02010600030101010101" pitchFamily="2" charset="-122"/>
              </a:rPr>
              <a:t>0</a:t>
            </a:r>
          </a:p>
        </p:txBody>
      </p:sp>
      <p:sp>
        <p:nvSpPr>
          <p:cNvPr id="793606" name="Oval 6"/>
          <p:cNvSpPr>
            <a:spLocks noChangeArrowheads="1"/>
          </p:cNvSpPr>
          <p:nvPr/>
        </p:nvSpPr>
        <p:spPr bwMode="auto">
          <a:xfrm>
            <a:off x="1660879" y="4195763"/>
            <a:ext cx="272344" cy="273050"/>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3607" name="Rectangle 7"/>
          <p:cNvSpPr>
            <a:spLocks noChangeArrowheads="1"/>
          </p:cNvSpPr>
          <p:nvPr/>
        </p:nvSpPr>
        <p:spPr bwMode="auto">
          <a:xfrm>
            <a:off x="2514601" y="3578226"/>
            <a:ext cx="35418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i="0">
                <a:solidFill>
                  <a:schemeClr val="accent2"/>
                </a:solidFill>
                <a:effectLst/>
                <a:latin typeface="Helvetica" pitchFamily="34" charset="0"/>
                <a:ea typeface="SimSun" panose="02010600030101010101" pitchFamily="2" charset="-122"/>
              </a:rPr>
              <a:t>V</a:t>
            </a:r>
            <a:endParaRPr lang="en-US" altLang="zh-CN" sz="2000" b="0" i="0">
              <a:solidFill>
                <a:schemeClr val="accent2"/>
              </a:solidFill>
              <a:effectLst/>
              <a:latin typeface="Helvetica" pitchFamily="34" charset="0"/>
              <a:ea typeface="SimSun" panose="02010600030101010101" pitchFamily="2" charset="-122"/>
            </a:endParaRPr>
          </a:p>
        </p:txBody>
      </p:sp>
      <p:sp>
        <p:nvSpPr>
          <p:cNvPr id="793608" name="Line 8"/>
          <p:cNvSpPr>
            <a:spLocks noChangeShapeType="1"/>
          </p:cNvSpPr>
          <p:nvPr/>
        </p:nvSpPr>
        <p:spPr bwMode="auto">
          <a:xfrm flipV="1">
            <a:off x="1797756" y="2930526"/>
            <a:ext cx="6114345" cy="1401763"/>
          </a:xfrm>
          <a:prstGeom prst="line">
            <a:avLst/>
          </a:prstGeom>
          <a:noFill/>
          <a:ln w="28575">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3609" name="Oval 9"/>
          <p:cNvSpPr>
            <a:spLocks noChangeArrowheads="1"/>
          </p:cNvSpPr>
          <p:nvPr/>
        </p:nvSpPr>
        <p:spPr bwMode="auto">
          <a:xfrm>
            <a:off x="6105878" y="4195763"/>
            <a:ext cx="270933" cy="273050"/>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3610" name="Line 10"/>
          <p:cNvSpPr>
            <a:spLocks noChangeShapeType="1"/>
          </p:cNvSpPr>
          <p:nvPr/>
        </p:nvSpPr>
        <p:spPr bwMode="auto">
          <a:xfrm flipV="1">
            <a:off x="1807634" y="3951288"/>
            <a:ext cx="1611489" cy="392112"/>
          </a:xfrm>
          <a:prstGeom prst="line">
            <a:avLst/>
          </a:prstGeom>
          <a:noFill/>
          <a:ln w="571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3611" name="Line 11"/>
          <p:cNvSpPr>
            <a:spLocks noChangeShapeType="1"/>
          </p:cNvSpPr>
          <p:nvPr/>
        </p:nvSpPr>
        <p:spPr bwMode="auto">
          <a:xfrm>
            <a:off x="5070123" y="3573464"/>
            <a:ext cx="1169811" cy="758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3612" name="Text Box 12"/>
          <p:cNvSpPr txBox="1">
            <a:spLocks noChangeArrowheads="1"/>
          </p:cNvSpPr>
          <p:nvPr/>
        </p:nvSpPr>
        <p:spPr bwMode="auto">
          <a:xfrm rot="-21600000">
            <a:off x="6283678" y="4484688"/>
            <a:ext cx="404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C</a:t>
            </a:r>
            <a:endParaRPr lang="en-US" altLang="zh-CN" sz="2400" b="0" i="0" baseline="-25000">
              <a:solidFill>
                <a:schemeClr val="tx1"/>
              </a:solidFill>
              <a:effectLst/>
              <a:latin typeface="Helvetica" pitchFamily="34" charset="0"/>
              <a:ea typeface="SimSun" panose="02010600030101010101" pitchFamily="2" charset="-122"/>
            </a:endParaRPr>
          </a:p>
        </p:txBody>
      </p:sp>
      <p:sp>
        <p:nvSpPr>
          <p:cNvPr id="793613" name="Text Box 13"/>
          <p:cNvSpPr txBox="1">
            <a:spLocks noChangeArrowheads="1"/>
          </p:cNvSpPr>
          <p:nvPr/>
        </p:nvSpPr>
        <p:spPr bwMode="auto">
          <a:xfrm rot="-21600000">
            <a:off x="4580467" y="2984500"/>
            <a:ext cx="3951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hlink"/>
                </a:solidFill>
                <a:effectLst/>
                <a:latin typeface="Helvetica" pitchFamily="34" charset="0"/>
                <a:ea typeface="SimSun" panose="02010600030101010101" pitchFamily="2" charset="-122"/>
              </a:rPr>
              <a:t>P</a:t>
            </a:r>
            <a:endParaRPr lang="en-US" altLang="zh-CN" sz="2400" b="0" i="0" baseline="-25000">
              <a:solidFill>
                <a:schemeClr val="hlink"/>
              </a:solidFill>
              <a:effectLst/>
              <a:latin typeface="Helvetica" pitchFamily="34" charset="0"/>
              <a:ea typeface="SimSun" panose="02010600030101010101" pitchFamily="2" charset="-122"/>
            </a:endParaRPr>
          </a:p>
        </p:txBody>
      </p:sp>
      <p:sp>
        <p:nvSpPr>
          <p:cNvPr id="793614" name="Rectangle 14"/>
          <p:cNvSpPr>
            <a:spLocks noChangeArrowheads="1"/>
          </p:cNvSpPr>
          <p:nvPr/>
        </p:nvSpPr>
        <p:spPr bwMode="auto">
          <a:xfrm>
            <a:off x="5343879" y="3786188"/>
            <a:ext cx="268111"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tx1"/>
                </a:solidFill>
                <a:effectLst/>
                <a:latin typeface="Helvetica" pitchFamily="34" charset="0"/>
                <a:ea typeface="SimSun" panose="02010600030101010101" pitchFamily="2" charset="-122"/>
              </a:rPr>
              <a:t>r</a:t>
            </a:r>
          </a:p>
        </p:txBody>
      </p:sp>
      <p:sp>
        <p:nvSpPr>
          <p:cNvPr id="793615" name="Text Box 15"/>
          <p:cNvSpPr txBox="1">
            <a:spLocks noChangeArrowheads="1"/>
          </p:cNvSpPr>
          <p:nvPr/>
        </p:nvSpPr>
        <p:spPr bwMode="auto">
          <a:xfrm rot="-21600000">
            <a:off x="6763457" y="2438400"/>
            <a:ext cx="46425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hlink"/>
                </a:solidFill>
                <a:effectLst/>
                <a:latin typeface="Helvetica" pitchFamily="34" charset="0"/>
                <a:ea typeface="SimSun" panose="02010600030101010101" pitchFamily="2" charset="-122"/>
              </a:rPr>
              <a:t>P’</a:t>
            </a:r>
            <a:endParaRPr lang="en-US" altLang="zh-CN" sz="2400" b="0" i="0" baseline="-25000">
              <a:solidFill>
                <a:schemeClr val="hlink"/>
              </a:solidFill>
              <a:effectLst/>
              <a:latin typeface="Helvetica" pitchFamily="34" charset="0"/>
              <a:ea typeface="SimSun" panose="02010600030101010101" pitchFamily="2" charset="-122"/>
            </a:endParaRPr>
          </a:p>
        </p:txBody>
      </p:sp>
      <p:sp>
        <p:nvSpPr>
          <p:cNvPr id="793616" name="Oval 16"/>
          <p:cNvSpPr>
            <a:spLocks noChangeArrowheads="1"/>
          </p:cNvSpPr>
          <p:nvPr/>
        </p:nvSpPr>
        <p:spPr bwMode="auto">
          <a:xfrm>
            <a:off x="4934656" y="3454400"/>
            <a:ext cx="272344" cy="273050"/>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3617" name="Oval 17"/>
          <p:cNvSpPr>
            <a:spLocks noChangeArrowheads="1"/>
          </p:cNvSpPr>
          <p:nvPr/>
        </p:nvSpPr>
        <p:spPr bwMode="auto">
          <a:xfrm>
            <a:off x="6904567" y="3008313"/>
            <a:ext cx="270933" cy="273050"/>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2">
            <a:extLst>
              <a:ext uri="{FF2B5EF4-FFF2-40B4-BE49-F238E27FC236}">
                <a16:creationId xmlns:a16="http://schemas.microsoft.com/office/drawing/2014/main" id="{57F231A8-BE82-4ED0-AA5D-C54C0CBAA875}"/>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7" name="Text Box 3"/>
          <p:cNvSpPr txBox="1">
            <a:spLocks noChangeArrowheads="1"/>
          </p:cNvSpPr>
          <p:nvPr/>
        </p:nvSpPr>
        <p:spPr bwMode="auto">
          <a:xfrm>
            <a:off x="575734" y="1600201"/>
            <a:ext cx="398859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Ray: P = P</a:t>
            </a:r>
            <a:r>
              <a:rPr lang="en-US" altLang="zh-CN" sz="2400" b="0" i="0" baseline="-25000">
                <a:solidFill>
                  <a:schemeClr val="tx1"/>
                </a:solidFill>
                <a:effectLst/>
                <a:latin typeface="Helvetica" pitchFamily="34" charset="0"/>
                <a:ea typeface="SimSun" panose="02010600030101010101" pitchFamily="2" charset="-122"/>
              </a:rPr>
              <a:t>0</a:t>
            </a:r>
            <a:r>
              <a:rPr lang="en-US" altLang="zh-CN" sz="2400" b="0" i="0">
                <a:solidFill>
                  <a:schemeClr val="tx1"/>
                </a:solidFill>
                <a:effectLst/>
                <a:latin typeface="Helvetica" pitchFamily="34" charset="0"/>
                <a:ea typeface="SimSun" panose="02010600030101010101" pitchFamily="2" charset="-122"/>
              </a:rPr>
              <a:t> + tV</a:t>
            </a: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Sphere: |P - C|</a:t>
            </a:r>
            <a:r>
              <a:rPr lang="en-US" altLang="zh-CN" sz="2400" b="0" i="0" baseline="30000">
                <a:solidFill>
                  <a:schemeClr val="tx1"/>
                </a:solidFill>
                <a:effectLst/>
                <a:latin typeface="Helvetica" pitchFamily="34" charset="0"/>
                <a:ea typeface="SimSun" panose="02010600030101010101" pitchFamily="2" charset="-122"/>
              </a:rPr>
              <a:t>2</a:t>
            </a:r>
            <a:r>
              <a:rPr lang="en-US" altLang="zh-CN" sz="2400" b="0" i="0">
                <a:solidFill>
                  <a:schemeClr val="tx1"/>
                </a:solidFill>
                <a:effectLst/>
                <a:latin typeface="Helvetica" pitchFamily="34" charset="0"/>
                <a:ea typeface="SimSun" panose="02010600030101010101" pitchFamily="2" charset="-122"/>
              </a:rPr>
              <a:t> - r </a:t>
            </a:r>
            <a:r>
              <a:rPr lang="en-US" altLang="zh-CN" sz="2400" b="0" i="0" baseline="30000">
                <a:solidFill>
                  <a:schemeClr val="tx1"/>
                </a:solidFill>
                <a:effectLst/>
                <a:latin typeface="Helvetica" pitchFamily="34" charset="0"/>
                <a:ea typeface="SimSun" panose="02010600030101010101" pitchFamily="2" charset="-122"/>
              </a:rPr>
              <a:t>2 </a:t>
            </a:r>
            <a:r>
              <a:rPr lang="en-US" altLang="zh-CN" sz="2400" b="0" i="0">
                <a:solidFill>
                  <a:schemeClr val="tx1"/>
                </a:solidFill>
                <a:effectLst/>
                <a:latin typeface="Helvetica" pitchFamily="34" charset="0"/>
                <a:ea typeface="SimSun" panose="02010600030101010101" pitchFamily="2" charset="-122"/>
              </a:rPr>
              <a:t>= 0 </a:t>
            </a:r>
          </a:p>
          <a:p>
            <a:pPr algn="l">
              <a:lnSpc>
                <a:spcPct val="100000"/>
              </a:lnSpc>
              <a:spcBef>
                <a:spcPct val="0"/>
              </a:spcBef>
              <a:spcAft>
                <a:spcPct val="0"/>
              </a:spcAft>
            </a:pPr>
            <a:endParaRPr lang="en-US" altLang="zh-CN" sz="2400" b="0" i="0">
              <a:solidFill>
                <a:schemeClr val="tx1"/>
              </a:solidFill>
              <a:effectLst/>
              <a:latin typeface="Helvetica" pitchFamily="34" charset="0"/>
              <a:ea typeface="SimSun" panose="02010600030101010101" pitchFamily="2" charset="-122"/>
            </a:endParaRP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Substituting for P, we get:</a:t>
            </a: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	|</a:t>
            </a:r>
            <a:r>
              <a:rPr lang="en-US" altLang="zh-CN" sz="2400" i="0">
                <a:solidFill>
                  <a:schemeClr val="tx1"/>
                </a:solidFill>
                <a:effectLst/>
                <a:latin typeface="Helvetica" pitchFamily="34" charset="0"/>
                <a:ea typeface="SimSun" panose="02010600030101010101" pitchFamily="2" charset="-122"/>
              </a:rPr>
              <a:t>P</a:t>
            </a:r>
            <a:r>
              <a:rPr lang="en-US" altLang="zh-CN" sz="2400" i="0" baseline="-25000">
                <a:solidFill>
                  <a:schemeClr val="tx1"/>
                </a:solidFill>
                <a:effectLst/>
                <a:latin typeface="Helvetica" pitchFamily="34" charset="0"/>
                <a:ea typeface="SimSun" panose="02010600030101010101" pitchFamily="2" charset="-122"/>
              </a:rPr>
              <a:t>0</a:t>
            </a:r>
            <a:r>
              <a:rPr lang="en-US" altLang="zh-CN" sz="2400" i="0">
                <a:solidFill>
                  <a:schemeClr val="tx1"/>
                </a:solidFill>
                <a:effectLst/>
                <a:latin typeface="Helvetica" pitchFamily="34" charset="0"/>
                <a:ea typeface="SimSun" panose="02010600030101010101" pitchFamily="2" charset="-122"/>
              </a:rPr>
              <a:t> + tV</a:t>
            </a:r>
            <a:r>
              <a:rPr lang="en-US" altLang="zh-CN" sz="2400" b="0" i="0">
                <a:solidFill>
                  <a:schemeClr val="tx1"/>
                </a:solidFill>
                <a:effectLst/>
                <a:latin typeface="Helvetica" pitchFamily="34" charset="0"/>
                <a:ea typeface="SimSun" panose="02010600030101010101" pitchFamily="2" charset="-122"/>
              </a:rPr>
              <a:t> - C|</a:t>
            </a:r>
            <a:r>
              <a:rPr lang="en-US" altLang="zh-CN" sz="2400" b="0" i="0" baseline="30000">
                <a:solidFill>
                  <a:schemeClr val="tx1"/>
                </a:solidFill>
                <a:effectLst/>
                <a:latin typeface="Helvetica" pitchFamily="34" charset="0"/>
                <a:ea typeface="SimSun" panose="02010600030101010101" pitchFamily="2" charset="-122"/>
              </a:rPr>
              <a:t>2</a:t>
            </a:r>
            <a:r>
              <a:rPr lang="en-US" altLang="zh-CN" sz="2400" b="0" i="0">
                <a:solidFill>
                  <a:schemeClr val="tx1"/>
                </a:solidFill>
                <a:effectLst/>
                <a:latin typeface="Helvetica" pitchFamily="34" charset="0"/>
                <a:ea typeface="SimSun" panose="02010600030101010101" pitchFamily="2" charset="-122"/>
              </a:rPr>
              <a:t> - r </a:t>
            </a:r>
            <a:r>
              <a:rPr lang="en-US" altLang="zh-CN" sz="2400" b="0" i="0" baseline="30000">
                <a:solidFill>
                  <a:schemeClr val="tx1"/>
                </a:solidFill>
                <a:effectLst/>
                <a:latin typeface="Helvetica" pitchFamily="34" charset="0"/>
                <a:ea typeface="SimSun" panose="02010600030101010101" pitchFamily="2" charset="-122"/>
              </a:rPr>
              <a:t>2 </a:t>
            </a:r>
            <a:r>
              <a:rPr lang="en-US" altLang="zh-CN" sz="2400" b="0" i="0">
                <a:solidFill>
                  <a:schemeClr val="tx1"/>
                </a:solidFill>
                <a:effectLst/>
                <a:latin typeface="Helvetica" pitchFamily="34" charset="0"/>
                <a:ea typeface="SimSun" panose="02010600030101010101" pitchFamily="2" charset="-122"/>
              </a:rPr>
              <a:t>= 0 </a:t>
            </a:r>
          </a:p>
          <a:p>
            <a:pPr algn="l">
              <a:lnSpc>
                <a:spcPct val="100000"/>
              </a:lnSpc>
              <a:spcBef>
                <a:spcPct val="0"/>
              </a:spcBef>
              <a:spcAft>
                <a:spcPct val="0"/>
              </a:spcAft>
            </a:pPr>
            <a:endParaRPr lang="en-US" altLang="zh-CN" sz="2400" b="0" i="0">
              <a:solidFill>
                <a:schemeClr val="tx1"/>
              </a:solidFill>
              <a:effectLst/>
              <a:latin typeface="Helvetica" pitchFamily="34" charset="0"/>
              <a:ea typeface="SimSun" panose="02010600030101010101" pitchFamily="2" charset="-122"/>
            </a:endParaRP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Solve quadratic equation: </a:t>
            </a: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	at</a:t>
            </a:r>
            <a:r>
              <a:rPr lang="en-US" altLang="zh-CN" sz="2400" b="0" i="0" baseline="30000">
                <a:solidFill>
                  <a:schemeClr val="tx1"/>
                </a:solidFill>
                <a:effectLst/>
                <a:latin typeface="Helvetica" pitchFamily="34" charset="0"/>
                <a:ea typeface="SimSun" panose="02010600030101010101" pitchFamily="2" charset="-122"/>
              </a:rPr>
              <a:t>2</a:t>
            </a:r>
            <a:r>
              <a:rPr lang="en-US" altLang="zh-CN" sz="2400" b="0" i="0">
                <a:solidFill>
                  <a:schemeClr val="tx1"/>
                </a:solidFill>
                <a:effectLst/>
                <a:latin typeface="Helvetica" pitchFamily="34" charset="0"/>
                <a:ea typeface="SimSun" panose="02010600030101010101" pitchFamily="2" charset="-122"/>
              </a:rPr>
              <a:t> + bt + c = 0</a:t>
            </a: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where:</a:t>
            </a: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	a = |V|</a:t>
            </a:r>
            <a:r>
              <a:rPr lang="en-US" altLang="zh-CN" sz="2400" b="0" i="0" baseline="30000">
                <a:solidFill>
                  <a:schemeClr val="tx1"/>
                </a:solidFill>
                <a:effectLst/>
                <a:latin typeface="Helvetica" pitchFamily="34" charset="0"/>
                <a:ea typeface="SimSun" panose="02010600030101010101" pitchFamily="2" charset="-122"/>
              </a:rPr>
              <a:t>2</a:t>
            </a:r>
            <a:r>
              <a:rPr lang="en-US" altLang="zh-CN" sz="2400" b="0" i="0">
                <a:solidFill>
                  <a:schemeClr val="tx1"/>
                </a:solidFill>
                <a:effectLst/>
                <a:latin typeface="Helvetica" pitchFamily="34" charset="0"/>
                <a:ea typeface="SimSun" panose="02010600030101010101" pitchFamily="2" charset="-122"/>
              </a:rPr>
              <a:t> = 1</a:t>
            </a: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	b = 2 V • (P</a:t>
            </a:r>
            <a:r>
              <a:rPr lang="en-US" altLang="zh-CN" sz="2400" b="0" i="0" baseline="-25000">
                <a:solidFill>
                  <a:schemeClr val="tx1"/>
                </a:solidFill>
                <a:effectLst/>
                <a:latin typeface="Helvetica" pitchFamily="34" charset="0"/>
                <a:ea typeface="SimSun" panose="02010600030101010101" pitchFamily="2" charset="-122"/>
              </a:rPr>
              <a:t>0</a:t>
            </a:r>
            <a:r>
              <a:rPr lang="en-US" altLang="zh-CN" sz="2400" b="0" i="0">
                <a:solidFill>
                  <a:schemeClr val="tx1"/>
                </a:solidFill>
                <a:effectLst/>
                <a:latin typeface="Helvetica" pitchFamily="34" charset="0"/>
                <a:ea typeface="SimSun" panose="02010600030101010101" pitchFamily="2" charset="-122"/>
              </a:rPr>
              <a:t> - C) </a:t>
            </a: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	c = |P</a:t>
            </a:r>
            <a:r>
              <a:rPr lang="en-US" altLang="zh-CN" sz="2400" b="0" i="0" baseline="-25000">
                <a:solidFill>
                  <a:schemeClr val="tx1"/>
                </a:solidFill>
                <a:effectLst/>
                <a:latin typeface="Helvetica" pitchFamily="34" charset="0"/>
                <a:ea typeface="SimSun" panose="02010600030101010101" pitchFamily="2" charset="-122"/>
              </a:rPr>
              <a:t>0</a:t>
            </a:r>
            <a:r>
              <a:rPr lang="en-US" altLang="zh-CN" sz="2400" b="0" i="0">
                <a:solidFill>
                  <a:schemeClr val="tx1"/>
                </a:solidFill>
                <a:effectLst/>
                <a:latin typeface="Helvetica" pitchFamily="34" charset="0"/>
                <a:ea typeface="SimSun" panose="02010600030101010101" pitchFamily="2" charset="-122"/>
              </a:rPr>
              <a:t> - C|</a:t>
            </a:r>
            <a:r>
              <a:rPr lang="en-US" altLang="zh-CN" sz="2400" b="0" i="0" baseline="30000">
                <a:solidFill>
                  <a:schemeClr val="tx1"/>
                </a:solidFill>
                <a:effectLst/>
                <a:latin typeface="Helvetica" pitchFamily="34" charset="0"/>
                <a:ea typeface="SimSun" panose="02010600030101010101" pitchFamily="2" charset="-122"/>
              </a:rPr>
              <a:t>2</a:t>
            </a:r>
            <a:r>
              <a:rPr lang="en-US" altLang="zh-CN" sz="2400" b="0" i="0">
                <a:solidFill>
                  <a:schemeClr val="tx1"/>
                </a:solidFill>
                <a:effectLst/>
                <a:latin typeface="Helvetica" pitchFamily="34" charset="0"/>
                <a:ea typeface="SimSun" panose="02010600030101010101" pitchFamily="2" charset="-122"/>
              </a:rPr>
              <a:t> - r </a:t>
            </a:r>
            <a:r>
              <a:rPr lang="en-US" altLang="zh-CN" sz="2400" b="0" i="0" baseline="30000">
                <a:solidFill>
                  <a:schemeClr val="tx1"/>
                </a:solidFill>
                <a:effectLst/>
                <a:latin typeface="Helvetica" pitchFamily="34" charset="0"/>
                <a:ea typeface="SimSun" panose="02010600030101010101" pitchFamily="2" charset="-122"/>
              </a:rPr>
              <a:t>2</a:t>
            </a:r>
            <a:endParaRPr lang="en-US" altLang="zh-CN" sz="2400" b="0" i="0">
              <a:solidFill>
                <a:schemeClr val="tx1"/>
              </a:solidFill>
              <a:effectLst/>
              <a:latin typeface="Helvetica" pitchFamily="34" charset="0"/>
              <a:ea typeface="SimSun" panose="02010600030101010101" pitchFamily="2" charset="-122"/>
            </a:endParaRPr>
          </a:p>
        </p:txBody>
      </p:sp>
      <p:sp>
        <p:nvSpPr>
          <p:cNvPr id="794640" name="Text Box 16"/>
          <p:cNvSpPr txBox="1">
            <a:spLocks noChangeArrowheads="1"/>
          </p:cNvSpPr>
          <p:nvPr/>
        </p:nvSpPr>
        <p:spPr bwMode="auto">
          <a:xfrm>
            <a:off x="778933" y="6172200"/>
            <a:ext cx="1697901" cy="461665"/>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P = P</a:t>
            </a:r>
            <a:r>
              <a:rPr lang="en-US" altLang="zh-CN" sz="2400" b="0" i="0" baseline="-25000">
                <a:solidFill>
                  <a:schemeClr val="tx1"/>
                </a:solidFill>
                <a:effectLst/>
                <a:latin typeface="Helvetica" pitchFamily="34" charset="0"/>
                <a:ea typeface="SimSun" panose="02010600030101010101" pitchFamily="2" charset="-122"/>
              </a:rPr>
              <a:t>0</a:t>
            </a:r>
            <a:r>
              <a:rPr lang="en-US" altLang="zh-CN" sz="2400" b="0" i="0">
                <a:solidFill>
                  <a:schemeClr val="tx1"/>
                </a:solidFill>
                <a:effectLst/>
                <a:latin typeface="Helvetica" pitchFamily="34" charset="0"/>
                <a:ea typeface="SimSun" panose="02010600030101010101" pitchFamily="2" charset="-122"/>
              </a:rPr>
              <a:t> + tV</a:t>
            </a:r>
          </a:p>
        </p:txBody>
      </p:sp>
      <p:grpSp>
        <p:nvGrpSpPr>
          <p:cNvPr id="794646" name="Group 22"/>
          <p:cNvGrpSpPr/>
          <p:nvPr/>
        </p:nvGrpSpPr>
        <p:grpSpPr bwMode="auto">
          <a:xfrm>
            <a:off x="4775200" y="2209800"/>
            <a:ext cx="3568700" cy="1981200"/>
            <a:chOff x="3618" y="2256"/>
            <a:chExt cx="2529" cy="1248"/>
          </a:xfrm>
        </p:grpSpPr>
        <p:sp>
          <p:nvSpPr>
            <p:cNvPr id="794628" name="Oval 4"/>
            <p:cNvSpPr>
              <a:spLocks noChangeArrowheads="1"/>
            </p:cNvSpPr>
            <p:nvPr/>
          </p:nvSpPr>
          <p:spPr bwMode="auto">
            <a:xfrm>
              <a:off x="4914" y="2496"/>
              <a:ext cx="1188" cy="100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4629" name="Text Box 5"/>
            <p:cNvSpPr txBox="1">
              <a:spLocks noChangeArrowheads="1"/>
            </p:cNvSpPr>
            <p:nvPr/>
          </p:nvSpPr>
          <p:spPr bwMode="auto">
            <a:xfrm>
              <a:off x="3618" y="3072"/>
              <a:ext cx="3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P</a:t>
              </a:r>
              <a:r>
                <a:rPr lang="en-US" altLang="zh-CN" sz="2400" b="0" i="0" baseline="-25000">
                  <a:solidFill>
                    <a:schemeClr val="tx1"/>
                  </a:solidFill>
                  <a:effectLst/>
                  <a:latin typeface="Helvetica" pitchFamily="34" charset="0"/>
                  <a:ea typeface="SimSun" panose="02010600030101010101" pitchFamily="2" charset="-122"/>
                </a:rPr>
                <a:t>0</a:t>
              </a:r>
            </a:p>
          </p:txBody>
        </p:sp>
        <p:sp>
          <p:nvSpPr>
            <p:cNvPr id="794630" name="Oval 6"/>
            <p:cNvSpPr>
              <a:spLocks noChangeArrowheads="1"/>
            </p:cNvSpPr>
            <p:nvPr/>
          </p:nvSpPr>
          <p:spPr bwMode="auto">
            <a:xfrm>
              <a:off x="3672" y="2928"/>
              <a:ext cx="108" cy="96"/>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4631" name="Rectangle 7"/>
            <p:cNvSpPr>
              <a:spLocks noChangeArrowheads="1"/>
            </p:cNvSpPr>
            <p:nvPr/>
          </p:nvSpPr>
          <p:spPr bwMode="auto">
            <a:xfrm>
              <a:off x="3934" y="2657"/>
              <a:ext cx="25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i="0">
                  <a:solidFill>
                    <a:schemeClr val="tx1"/>
                  </a:solidFill>
                  <a:effectLst/>
                  <a:latin typeface="Helvetica" pitchFamily="34" charset="0"/>
                  <a:ea typeface="SimSun" panose="02010600030101010101" pitchFamily="2" charset="-122"/>
                </a:rPr>
                <a:t>V</a:t>
              </a:r>
              <a:endParaRPr lang="en-US" altLang="zh-CN" sz="2000" b="0" i="0">
                <a:solidFill>
                  <a:schemeClr val="tx1"/>
                </a:solidFill>
                <a:effectLst/>
                <a:latin typeface="Helvetica" pitchFamily="34" charset="0"/>
                <a:ea typeface="SimSun" panose="02010600030101010101" pitchFamily="2" charset="-122"/>
              </a:endParaRPr>
            </a:p>
          </p:txBody>
        </p:sp>
        <p:sp>
          <p:nvSpPr>
            <p:cNvPr id="794632" name="Line 8"/>
            <p:cNvSpPr>
              <a:spLocks noChangeShapeType="1"/>
            </p:cNvSpPr>
            <p:nvPr/>
          </p:nvSpPr>
          <p:spPr bwMode="auto">
            <a:xfrm flipV="1">
              <a:off x="3726" y="2483"/>
              <a:ext cx="2421" cy="493"/>
            </a:xfrm>
            <a:prstGeom prst="line">
              <a:avLst/>
            </a:prstGeom>
            <a:noFill/>
            <a:ln w="28575">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4633" name="Oval 9"/>
            <p:cNvSpPr>
              <a:spLocks noChangeArrowheads="1"/>
            </p:cNvSpPr>
            <p:nvPr/>
          </p:nvSpPr>
          <p:spPr bwMode="auto">
            <a:xfrm>
              <a:off x="5432" y="2928"/>
              <a:ext cx="108" cy="96"/>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4634" name="Line 10"/>
            <p:cNvSpPr>
              <a:spLocks noChangeShapeType="1"/>
            </p:cNvSpPr>
            <p:nvPr/>
          </p:nvSpPr>
          <p:spPr bwMode="auto">
            <a:xfrm flipV="1">
              <a:off x="3731" y="2842"/>
              <a:ext cx="637" cy="138"/>
            </a:xfrm>
            <a:prstGeom prst="line">
              <a:avLst/>
            </a:prstGeom>
            <a:noFill/>
            <a:ln w="571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4635" name="Line 11"/>
            <p:cNvSpPr>
              <a:spLocks noChangeShapeType="1"/>
            </p:cNvSpPr>
            <p:nvPr/>
          </p:nvSpPr>
          <p:spPr bwMode="auto">
            <a:xfrm>
              <a:off x="5022" y="2709"/>
              <a:ext cx="464" cy="2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4636" name="Text Box 12"/>
            <p:cNvSpPr txBox="1">
              <a:spLocks noChangeArrowheads="1"/>
            </p:cNvSpPr>
            <p:nvPr/>
          </p:nvSpPr>
          <p:spPr bwMode="auto">
            <a:xfrm>
              <a:off x="5426" y="2976"/>
              <a:ext cx="2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C</a:t>
              </a:r>
              <a:endParaRPr lang="en-US" altLang="zh-CN" sz="2400" b="0" i="0" baseline="-25000">
                <a:solidFill>
                  <a:schemeClr val="tx1"/>
                </a:solidFill>
                <a:effectLst/>
                <a:latin typeface="Helvetica" pitchFamily="34" charset="0"/>
                <a:ea typeface="SimSun" panose="02010600030101010101" pitchFamily="2" charset="-122"/>
              </a:endParaRPr>
            </a:p>
          </p:txBody>
        </p:sp>
        <p:sp>
          <p:nvSpPr>
            <p:cNvPr id="794637" name="Text Box 13"/>
            <p:cNvSpPr txBox="1">
              <a:spLocks noChangeArrowheads="1"/>
            </p:cNvSpPr>
            <p:nvPr/>
          </p:nvSpPr>
          <p:spPr bwMode="auto">
            <a:xfrm>
              <a:off x="4752" y="2448"/>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P</a:t>
              </a:r>
              <a:endParaRPr lang="en-US" altLang="zh-CN" sz="2400" b="0" i="0" baseline="-25000">
                <a:solidFill>
                  <a:schemeClr val="tx1"/>
                </a:solidFill>
                <a:effectLst/>
                <a:latin typeface="Helvetica" pitchFamily="34" charset="0"/>
                <a:ea typeface="SimSun" panose="02010600030101010101" pitchFamily="2" charset="-122"/>
              </a:endParaRPr>
            </a:p>
          </p:txBody>
        </p:sp>
        <p:sp>
          <p:nvSpPr>
            <p:cNvPr id="794638" name="Rectangle 14"/>
            <p:cNvSpPr>
              <a:spLocks noChangeArrowheads="1"/>
            </p:cNvSpPr>
            <p:nvPr/>
          </p:nvSpPr>
          <p:spPr bwMode="auto">
            <a:xfrm>
              <a:off x="5130" y="2784"/>
              <a:ext cx="1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tx1"/>
                  </a:solidFill>
                  <a:effectLst/>
                  <a:latin typeface="Helvetica" pitchFamily="34" charset="0"/>
                  <a:ea typeface="SimSun" panose="02010600030101010101" pitchFamily="2" charset="-122"/>
                </a:rPr>
                <a:t>r</a:t>
              </a:r>
            </a:p>
          </p:txBody>
        </p:sp>
        <p:sp>
          <p:nvSpPr>
            <p:cNvPr id="794639" name="Text Box 15"/>
            <p:cNvSpPr txBox="1">
              <a:spLocks noChangeArrowheads="1"/>
            </p:cNvSpPr>
            <p:nvPr/>
          </p:nvSpPr>
          <p:spPr bwMode="auto">
            <a:xfrm>
              <a:off x="5616" y="2256"/>
              <a:ext cx="32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P’</a:t>
              </a:r>
              <a:endParaRPr lang="en-US" altLang="zh-CN" sz="2400" b="0" i="0" baseline="-25000">
                <a:solidFill>
                  <a:schemeClr val="tx1"/>
                </a:solidFill>
                <a:effectLst/>
                <a:latin typeface="Helvetica" pitchFamily="34" charset="0"/>
                <a:ea typeface="SimSun" panose="02010600030101010101" pitchFamily="2" charset="-122"/>
              </a:endParaRPr>
            </a:p>
          </p:txBody>
        </p:sp>
        <p:sp>
          <p:nvSpPr>
            <p:cNvPr id="794641" name="Oval 17"/>
            <p:cNvSpPr>
              <a:spLocks noChangeArrowheads="1"/>
            </p:cNvSpPr>
            <p:nvPr/>
          </p:nvSpPr>
          <p:spPr bwMode="auto">
            <a:xfrm>
              <a:off x="4968" y="2667"/>
              <a:ext cx="108"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4642" name="Oval 18"/>
            <p:cNvSpPr>
              <a:spLocks noChangeArrowheads="1"/>
            </p:cNvSpPr>
            <p:nvPr/>
          </p:nvSpPr>
          <p:spPr bwMode="auto">
            <a:xfrm>
              <a:off x="5748" y="2510"/>
              <a:ext cx="108"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94644" name="Freeform 20"/>
          <p:cNvSpPr/>
          <p:nvPr/>
        </p:nvSpPr>
        <p:spPr bwMode="auto">
          <a:xfrm flipV="1">
            <a:off x="3556000" y="5532438"/>
            <a:ext cx="1286933" cy="487362"/>
          </a:xfrm>
          <a:custGeom>
            <a:avLst/>
            <a:gdLst>
              <a:gd name="T0" fmla="*/ 1200 w 1200"/>
              <a:gd name="T1" fmla="*/ 0 h 944"/>
              <a:gd name="T2" fmla="*/ 576 w 1200"/>
              <a:gd name="T3" fmla="*/ 432 h 944"/>
              <a:gd name="T4" fmla="*/ 864 w 1200"/>
              <a:gd name="T5" fmla="*/ 864 h 944"/>
              <a:gd name="T6" fmla="*/ 0 w 1200"/>
              <a:gd name="T7" fmla="*/ 912 h 944"/>
            </a:gdLst>
            <a:ahLst/>
            <a:cxnLst>
              <a:cxn ang="0">
                <a:pos x="T0" y="T1"/>
              </a:cxn>
              <a:cxn ang="0">
                <a:pos x="T2" y="T3"/>
              </a:cxn>
              <a:cxn ang="0">
                <a:pos x="T4" y="T5"/>
              </a:cxn>
              <a:cxn ang="0">
                <a:pos x="T6" y="T7"/>
              </a:cxn>
            </a:cxnLst>
            <a:rect l="0" t="0" r="r" b="b"/>
            <a:pathLst>
              <a:path w="1200" h="944">
                <a:moveTo>
                  <a:pt x="1200" y="0"/>
                </a:moveTo>
                <a:cubicBezTo>
                  <a:pt x="916" y="144"/>
                  <a:pt x="632" y="288"/>
                  <a:pt x="576" y="432"/>
                </a:cubicBezTo>
                <a:cubicBezTo>
                  <a:pt x="520" y="576"/>
                  <a:pt x="960" y="784"/>
                  <a:pt x="864" y="864"/>
                </a:cubicBezTo>
                <a:cubicBezTo>
                  <a:pt x="768" y="944"/>
                  <a:pt x="384" y="928"/>
                  <a:pt x="0" y="912"/>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4645" name="Text Box 21"/>
          <p:cNvSpPr txBox="1">
            <a:spLocks noChangeArrowheads="1"/>
          </p:cNvSpPr>
          <p:nvPr/>
        </p:nvSpPr>
        <p:spPr bwMode="auto">
          <a:xfrm>
            <a:off x="4978400" y="5486401"/>
            <a:ext cx="2202847" cy="830997"/>
          </a:xfrm>
          <a:prstGeom prst="rect">
            <a:avLst/>
          </a:prstGeom>
          <a:noFill/>
          <a:ln w="76200">
            <a:solidFill>
              <a:schemeClr val="tx1"/>
            </a:solidFill>
            <a:miter lim="800000"/>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If ray direction </a:t>
            </a:r>
          </a:p>
          <a:p>
            <a:pPr>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is normalized!</a:t>
            </a:r>
          </a:p>
        </p:txBody>
      </p:sp>
      <p:sp>
        <p:nvSpPr>
          <p:cNvPr id="24" name="Rectangle 2">
            <a:extLst>
              <a:ext uri="{FF2B5EF4-FFF2-40B4-BE49-F238E27FC236}">
                <a16:creationId xmlns:a16="http://schemas.microsoft.com/office/drawing/2014/main" id="{1EB04720-EB4D-4C39-87A8-7299D0FADF4F}"/>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Line 2"/>
          <p:cNvSpPr>
            <a:spLocks noChangeShapeType="1"/>
          </p:cNvSpPr>
          <p:nvPr/>
        </p:nvSpPr>
        <p:spPr bwMode="auto">
          <a:xfrm flipH="1" flipV="1">
            <a:off x="4246034" y="3554413"/>
            <a:ext cx="914400" cy="609600"/>
          </a:xfrm>
          <a:prstGeom prst="line">
            <a:avLst/>
          </a:prstGeom>
          <a:noFill/>
          <a:ln w="5715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5652" name="Oval 4"/>
          <p:cNvSpPr>
            <a:spLocks noChangeArrowheads="1"/>
          </p:cNvSpPr>
          <p:nvPr/>
        </p:nvSpPr>
        <p:spPr bwMode="auto">
          <a:xfrm>
            <a:off x="4953000" y="3657600"/>
            <a:ext cx="2463800" cy="23510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5653" name="Text Box 5"/>
          <p:cNvSpPr txBox="1">
            <a:spLocks noChangeArrowheads="1"/>
          </p:cNvSpPr>
          <p:nvPr/>
        </p:nvSpPr>
        <p:spPr bwMode="auto">
          <a:xfrm rot="-21600000">
            <a:off x="2235252" y="4874568"/>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P</a:t>
            </a:r>
            <a:r>
              <a:rPr lang="en-US" altLang="zh-CN" sz="2400" b="0" i="0" baseline="-25000">
                <a:solidFill>
                  <a:schemeClr val="tx1"/>
                </a:solidFill>
                <a:effectLst/>
                <a:latin typeface="Helvetica" pitchFamily="34" charset="0"/>
                <a:ea typeface="SimSun" panose="02010600030101010101" pitchFamily="2" charset="-122"/>
              </a:rPr>
              <a:t>0</a:t>
            </a:r>
          </a:p>
        </p:txBody>
      </p:sp>
      <p:sp>
        <p:nvSpPr>
          <p:cNvPr id="795654" name="Oval 6"/>
          <p:cNvSpPr>
            <a:spLocks noChangeArrowheads="1"/>
          </p:cNvSpPr>
          <p:nvPr/>
        </p:nvSpPr>
        <p:spPr bwMode="auto">
          <a:xfrm>
            <a:off x="2377723" y="4665664"/>
            <a:ext cx="224366" cy="22383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5655" name="Oval 7"/>
          <p:cNvSpPr>
            <a:spLocks noChangeArrowheads="1"/>
          </p:cNvSpPr>
          <p:nvPr/>
        </p:nvSpPr>
        <p:spPr bwMode="auto">
          <a:xfrm>
            <a:off x="5065889" y="4056064"/>
            <a:ext cx="224367" cy="22383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5656" name="Rectangle 8"/>
          <p:cNvSpPr>
            <a:spLocks noChangeArrowheads="1"/>
          </p:cNvSpPr>
          <p:nvPr/>
        </p:nvSpPr>
        <p:spPr bwMode="auto">
          <a:xfrm>
            <a:off x="2950634" y="4240214"/>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i="0">
                <a:solidFill>
                  <a:schemeClr val="tx1"/>
                </a:solidFill>
                <a:effectLst/>
                <a:latin typeface="Helvetica" pitchFamily="34" charset="0"/>
                <a:ea typeface="SimSun" panose="02010600030101010101" pitchFamily="2" charset="-122"/>
              </a:rPr>
              <a:t>V</a:t>
            </a:r>
            <a:endParaRPr lang="en-US" altLang="zh-CN" sz="2000" b="0" i="0">
              <a:solidFill>
                <a:schemeClr val="tx1"/>
              </a:solidFill>
              <a:effectLst/>
              <a:latin typeface="Helvetica" pitchFamily="34" charset="0"/>
              <a:ea typeface="SimSun" panose="02010600030101010101" pitchFamily="2" charset="-122"/>
            </a:endParaRPr>
          </a:p>
        </p:txBody>
      </p:sp>
      <p:sp>
        <p:nvSpPr>
          <p:cNvPr id="795657" name="Line 9"/>
          <p:cNvSpPr>
            <a:spLocks noChangeShapeType="1"/>
          </p:cNvSpPr>
          <p:nvPr/>
        </p:nvSpPr>
        <p:spPr bwMode="auto">
          <a:xfrm flipV="1">
            <a:off x="2489201" y="3627438"/>
            <a:ext cx="5020733" cy="1149350"/>
          </a:xfrm>
          <a:prstGeom prst="line">
            <a:avLst/>
          </a:prstGeom>
          <a:noFill/>
          <a:ln w="28575">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5658" name="Oval 10"/>
          <p:cNvSpPr>
            <a:spLocks noChangeArrowheads="1"/>
          </p:cNvSpPr>
          <p:nvPr/>
        </p:nvSpPr>
        <p:spPr bwMode="auto">
          <a:xfrm>
            <a:off x="6026856" y="4665664"/>
            <a:ext cx="222956" cy="22383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5659" name="Line 11"/>
          <p:cNvSpPr>
            <a:spLocks noChangeShapeType="1"/>
          </p:cNvSpPr>
          <p:nvPr/>
        </p:nvSpPr>
        <p:spPr bwMode="auto">
          <a:xfrm flipV="1">
            <a:off x="2499079" y="4464051"/>
            <a:ext cx="1322211" cy="322263"/>
          </a:xfrm>
          <a:prstGeom prst="line">
            <a:avLst/>
          </a:prstGeom>
          <a:noFill/>
          <a:ln w="571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5660" name="Line 12"/>
          <p:cNvSpPr>
            <a:spLocks noChangeShapeType="1"/>
          </p:cNvSpPr>
          <p:nvPr/>
        </p:nvSpPr>
        <p:spPr bwMode="auto">
          <a:xfrm>
            <a:off x="5177368" y="4154488"/>
            <a:ext cx="960966" cy="622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5661" name="Text Box 13"/>
          <p:cNvSpPr txBox="1">
            <a:spLocks noChangeArrowheads="1"/>
          </p:cNvSpPr>
          <p:nvPr/>
        </p:nvSpPr>
        <p:spPr bwMode="auto">
          <a:xfrm rot="-21600000">
            <a:off x="6108864" y="4798368"/>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C</a:t>
            </a:r>
            <a:endParaRPr lang="en-US" altLang="zh-CN" sz="2400" b="0" i="0" baseline="-25000">
              <a:solidFill>
                <a:schemeClr val="tx1"/>
              </a:solidFill>
              <a:effectLst/>
              <a:latin typeface="Helvetica" pitchFamily="34" charset="0"/>
              <a:ea typeface="SimSun" panose="02010600030101010101" pitchFamily="2" charset="-122"/>
            </a:endParaRPr>
          </a:p>
        </p:txBody>
      </p:sp>
      <p:sp>
        <p:nvSpPr>
          <p:cNvPr id="795662" name="Text Box 14"/>
          <p:cNvSpPr txBox="1">
            <a:spLocks noChangeArrowheads="1"/>
          </p:cNvSpPr>
          <p:nvPr/>
        </p:nvSpPr>
        <p:spPr bwMode="auto">
          <a:xfrm rot="-21600000">
            <a:off x="5061465" y="4314181"/>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P</a:t>
            </a:r>
            <a:endParaRPr lang="en-US" altLang="zh-CN" sz="2400" b="0" i="0" baseline="-25000">
              <a:solidFill>
                <a:schemeClr val="tx1"/>
              </a:solidFill>
              <a:effectLst/>
              <a:latin typeface="Helvetica" pitchFamily="34" charset="0"/>
              <a:ea typeface="SimSun" panose="02010600030101010101" pitchFamily="2" charset="-122"/>
            </a:endParaRPr>
          </a:p>
        </p:txBody>
      </p:sp>
      <p:sp>
        <p:nvSpPr>
          <p:cNvPr id="795663" name="Rectangle 15"/>
          <p:cNvSpPr>
            <a:spLocks noChangeArrowheads="1"/>
          </p:cNvSpPr>
          <p:nvPr/>
        </p:nvSpPr>
        <p:spPr bwMode="auto">
          <a:xfrm>
            <a:off x="5654323" y="4164014"/>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b="0" i="0">
                <a:solidFill>
                  <a:schemeClr val="tx1"/>
                </a:solidFill>
                <a:effectLst/>
                <a:latin typeface="Helvetica" pitchFamily="34" charset="0"/>
                <a:ea typeface="SimSun" panose="02010600030101010101" pitchFamily="2" charset="-122"/>
              </a:rPr>
              <a:t>r</a:t>
            </a:r>
          </a:p>
        </p:txBody>
      </p:sp>
      <p:sp>
        <p:nvSpPr>
          <p:cNvPr id="795664" name="Text Box 16"/>
          <p:cNvSpPr txBox="1">
            <a:spLocks noChangeArrowheads="1"/>
          </p:cNvSpPr>
          <p:nvPr/>
        </p:nvSpPr>
        <p:spPr bwMode="auto">
          <a:xfrm>
            <a:off x="1219200" y="2819401"/>
            <a:ext cx="3842265" cy="523220"/>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spcAft>
                <a:spcPct val="0"/>
              </a:spcAft>
            </a:pPr>
            <a:r>
              <a:rPr lang="en-US" altLang="zh-CN" sz="2800" b="0" i="0" dirty="0">
                <a:solidFill>
                  <a:schemeClr val="hlink"/>
                </a:solidFill>
                <a:effectLst/>
                <a:latin typeface="Helvetica" pitchFamily="34" charset="0"/>
                <a:ea typeface="SimSun" panose="02010600030101010101" pitchFamily="2" charset="-122"/>
              </a:rPr>
              <a:t>N = (P - C) / ||P - C||</a:t>
            </a:r>
          </a:p>
        </p:txBody>
      </p:sp>
      <p:sp>
        <p:nvSpPr>
          <p:cNvPr id="795665" name="Rectangle 17"/>
          <p:cNvSpPr>
            <a:spLocks noChangeArrowheads="1"/>
          </p:cNvSpPr>
          <p:nvPr/>
        </p:nvSpPr>
        <p:spPr bwMode="auto">
          <a:xfrm>
            <a:off x="4703234" y="3478214"/>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000" i="0">
                <a:solidFill>
                  <a:schemeClr val="tx1"/>
                </a:solidFill>
                <a:effectLst/>
                <a:latin typeface="Helvetica" pitchFamily="34" charset="0"/>
                <a:ea typeface="SimSun" panose="02010600030101010101" pitchFamily="2" charset="-122"/>
              </a:rPr>
              <a:t>N</a:t>
            </a:r>
            <a:endParaRPr lang="en-US" altLang="zh-CN" sz="2000" b="0" i="0">
              <a:solidFill>
                <a:schemeClr val="tx1"/>
              </a:solidFill>
              <a:effectLst/>
              <a:latin typeface="Helvetica" pitchFamily="34" charset="0"/>
              <a:ea typeface="SimSun" panose="02010600030101010101" pitchFamily="2" charset="-122"/>
            </a:endParaRPr>
          </a:p>
        </p:txBody>
      </p:sp>
      <p:sp>
        <p:nvSpPr>
          <p:cNvPr id="795666" name="Rectangle 18"/>
          <p:cNvSpPr>
            <a:spLocks noGrp="1" noChangeArrowheads="1"/>
          </p:cNvSpPr>
          <p:nvPr>
            <p:ph type="body" idx="1"/>
          </p:nvPr>
        </p:nvSpPr>
        <p:spPr/>
        <p:txBody>
          <a:bodyPr/>
          <a:lstStyle/>
          <a:p>
            <a:pPr marL="342900" indent="-342900"/>
            <a:r>
              <a:rPr lang="zh-CN" altLang="en-US" dirty="0">
                <a:ea typeface="SimSun" panose="02010600030101010101" pitchFamily="2" charset="-122"/>
              </a:rPr>
              <a:t>考虑法线方向</a:t>
            </a:r>
            <a:endParaRPr lang="en-US" altLang="zh-CN" dirty="0">
              <a:ea typeface="SimSun" panose="02010600030101010101" pitchFamily="2" charset="-122"/>
            </a:endParaRPr>
          </a:p>
        </p:txBody>
      </p:sp>
      <p:sp>
        <p:nvSpPr>
          <p:cNvPr id="21" name="Rectangle 2">
            <a:extLst>
              <a:ext uri="{FF2B5EF4-FFF2-40B4-BE49-F238E27FC236}">
                <a16:creationId xmlns:a16="http://schemas.microsoft.com/office/drawing/2014/main" id="{0F937FFA-0291-4DA1-8A51-1A4AF89E6474}"/>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323528" y="1295400"/>
            <a:ext cx="7392811" cy="1143000"/>
          </a:xfrm>
        </p:spPr>
        <p:txBody>
          <a:bodyPr>
            <a:normAutofit/>
          </a:bodyPr>
          <a:lstStyle/>
          <a:p>
            <a:r>
              <a:rPr lang="zh-CN" altLang="en-US" sz="2800" dirty="0">
                <a:ea typeface="SimSun" panose="02010600030101010101" pitchFamily="2" charset="-122"/>
              </a:rPr>
              <a:t>与三角形求交</a:t>
            </a:r>
            <a:endParaRPr lang="en-US" altLang="zh-CN" sz="2800" dirty="0">
              <a:ea typeface="SimSun" panose="02010600030101010101" pitchFamily="2" charset="-122"/>
            </a:endParaRPr>
          </a:p>
        </p:txBody>
      </p:sp>
      <p:sp>
        <p:nvSpPr>
          <p:cNvPr id="797699" name="Rectangle 3"/>
          <p:cNvSpPr>
            <a:spLocks noGrp="1" noChangeArrowheads="1"/>
          </p:cNvSpPr>
          <p:nvPr>
            <p:ph type="body" idx="1"/>
          </p:nvPr>
        </p:nvSpPr>
        <p:spPr/>
        <p:txBody>
          <a:bodyPr>
            <a:normAutofit/>
          </a:bodyPr>
          <a:lstStyle/>
          <a:p>
            <a:pPr marL="342900" indent="-342900"/>
            <a:r>
              <a:rPr lang="zh-CN" altLang="en-US" sz="2400" dirty="0">
                <a:ea typeface="SimSun" panose="02010600030101010101" pitchFamily="2" charset="-122"/>
              </a:rPr>
              <a:t>先计算与平面的交点</a:t>
            </a:r>
            <a:endParaRPr lang="en-US" altLang="zh-CN" sz="2400" dirty="0">
              <a:ea typeface="SimSun" panose="02010600030101010101" pitchFamily="2" charset="-122"/>
            </a:endParaRPr>
          </a:p>
          <a:p>
            <a:pPr marL="342900" indent="-342900"/>
            <a:r>
              <a:rPr lang="zh-CN" altLang="en-US" sz="2400" dirty="0">
                <a:ea typeface="SimSun" panose="02010600030101010101" pitchFamily="2" charset="-122"/>
              </a:rPr>
              <a:t>判断交点是否在三角形内</a:t>
            </a:r>
            <a:endParaRPr lang="en-US" altLang="zh-CN" sz="2400" dirty="0">
              <a:ea typeface="SimSun" panose="02010600030101010101" pitchFamily="2" charset="-122"/>
            </a:endParaRPr>
          </a:p>
        </p:txBody>
      </p:sp>
      <p:sp>
        <p:nvSpPr>
          <p:cNvPr id="797700" name="Freeform 4"/>
          <p:cNvSpPr/>
          <p:nvPr/>
        </p:nvSpPr>
        <p:spPr bwMode="auto">
          <a:xfrm>
            <a:off x="5614811" y="2273300"/>
            <a:ext cx="2714978" cy="2903538"/>
          </a:xfrm>
          <a:custGeom>
            <a:avLst/>
            <a:gdLst>
              <a:gd name="T0" fmla="*/ 1147 w 1710"/>
              <a:gd name="T1" fmla="*/ 0 h 1829"/>
              <a:gd name="T2" fmla="*/ 1710 w 1710"/>
              <a:gd name="T3" fmla="*/ 1829 h 1829"/>
              <a:gd name="T4" fmla="*/ 0 w 1710"/>
              <a:gd name="T5" fmla="*/ 1694 h 1829"/>
              <a:gd name="T6" fmla="*/ 1147 w 1710"/>
              <a:gd name="T7" fmla="*/ 0 h 1829"/>
            </a:gdLst>
            <a:ahLst/>
            <a:cxnLst>
              <a:cxn ang="0">
                <a:pos x="T0" y="T1"/>
              </a:cxn>
              <a:cxn ang="0">
                <a:pos x="T2" y="T3"/>
              </a:cxn>
              <a:cxn ang="0">
                <a:pos x="T4" y="T5"/>
              </a:cxn>
              <a:cxn ang="0">
                <a:pos x="T6" y="T7"/>
              </a:cxn>
            </a:cxnLst>
            <a:rect l="0" t="0" r="r" b="b"/>
            <a:pathLst>
              <a:path w="1710" h="1829">
                <a:moveTo>
                  <a:pt x="1147" y="0"/>
                </a:moveTo>
                <a:lnTo>
                  <a:pt x="1710" y="1829"/>
                </a:lnTo>
                <a:lnTo>
                  <a:pt x="0" y="1694"/>
                </a:lnTo>
                <a:lnTo>
                  <a:pt x="1147" y="0"/>
                </a:lnTo>
                <a:close/>
              </a:path>
            </a:pathLst>
          </a:custGeom>
          <a:solidFill>
            <a:srgbClr val="DDDDDD"/>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7701" name="Oval 5"/>
          <p:cNvSpPr>
            <a:spLocks noChangeArrowheads="1"/>
          </p:cNvSpPr>
          <p:nvPr/>
        </p:nvSpPr>
        <p:spPr bwMode="auto">
          <a:xfrm>
            <a:off x="4648200" y="5867400"/>
            <a:ext cx="152400" cy="152400"/>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7702" name="Line 6"/>
          <p:cNvSpPr>
            <a:spLocks noChangeShapeType="1"/>
          </p:cNvSpPr>
          <p:nvPr/>
        </p:nvSpPr>
        <p:spPr bwMode="auto">
          <a:xfrm flipV="1">
            <a:off x="7912101" y="3397250"/>
            <a:ext cx="533400" cy="381000"/>
          </a:xfrm>
          <a:prstGeom prst="line">
            <a:avLst/>
          </a:prstGeom>
          <a:noFill/>
          <a:ln w="127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7703" name="Oval 7"/>
          <p:cNvSpPr>
            <a:spLocks noChangeArrowheads="1"/>
          </p:cNvSpPr>
          <p:nvPr/>
        </p:nvSpPr>
        <p:spPr bwMode="auto">
          <a:xfrm>
            <a:off x="6858000" y="4346575"/>
            <a:ext cx="152400" cy="152400"/>
          </a:xfrm>
          <a:prstGeom prst="ellipse">
            <a:avLst/>
          </a:prstGeom>
          <a:solidFill>
            <a:schemeClr val="accent2"/>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7704" name="Text Box 8"/>
          <p:cNvSpPr txBox="1">
            <a:spLocks noChangeArrowheads="1"/>
          </p:cNvSpPr>
          <p:nvPr/>
        </p:nvSpPr>
        <p:spPr bwMode="auto">
          <a:xfrm>
            <a:off x="6934200" y="4038600"/>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bg2"/>
                </a:solidFill>
                <a:effectLst/>
                <a:latin typeface="Helvetica" pitchFamily="34" charset="0"/>
                <a:ea typeface="SimSun" panose="02010600030101010101" pitchFamily="2" charset="-122"/>
              </a:rPr>
              <a:t>P</a:t>
            </a:r>
          </a:p>
        </p:txBody>
      </p:sp>
      <p:sp>
        <p:nvSpPr>
          <p:cNvPr id="797705" name="Line 9"/>
          <p:cNvSpPr>
            <a:spLocks noChangeShapeType="1"/>
          </p:cNvSpPr>
          <p:nvPr/>
        </p:nvSpPr>
        <p:spPr bwMode="auto">
          <a:xfrm flipV="1">
            <a:off x="4724400" y="4419600"/>
            <a:ext cx="2209800" cy="1524000"/>
          </a:xfrm>
          <a:prstGeom prst="line">
            <a:avLst/>
          </a:prstGeom>
          <a:noFill/>
          <a:ln w="127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7706" name="Text Box 10"/>
          <p:cNvSpPr txBox="1">
            <a:spLocks noChangeArrowheads="1"/>
          </p:cNvSpPr>
          <p:nvPr/>
        </p:nvSpPr>
        <p:spPr bwMode="auto">
          <a:xfrm>
            <a:off x="4343401" y="6019800"/>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P</a:t>
            </a:r>
            <a:r>
              <a:rPr lang="en-US" altLang="zh-CN" sz="2400" b="0" i="0" baseline="-25000">
                <a:solidFill>
                  <a:schemeClr val="tx1"/>
                </a:solidFill>
                <a:effectLst/>
                <a:latin typeface="Helvetica" pitchFamily="34" charset="0"/>
                <a:ea typeface="SimSun" panose="02010600030101010101" pitchFamily="2" charset="-122"/>
              </a:rPr>
              <a:t>0</a:t>
            </a:r>
            <a:endParaRPr lang="en-US" altLang="zh-CN" sz="2400" b="0" i="0">
              <a:solidFill>
                <a:schemeClr val="tx1"/>
              </a:solidFill>
              <a:effectLst/>
              <a:latin typeface="Helvetica" pitchFamily="34" charset="0"/>
              <a:ea typeface="SimSun" panose="02010600030101010101" pitchFamily="2" charset="-122"/>
            </a:endParaRPr>
          </a:p>
        </p:txBody>
      </p:sp>
      <p:sp>
        <p:nvSpPr>
          <p:cNvPr id="797707" name="Line 11"/>
          <p:cNvSpPr>
            <a:spLocks noChangeShapeType="1"/>
          </p:cNvSpPr>
          <p:nvPr/>
        </p:nvSpPr>
        <p:spPr bwMode="auto">
          <a:xfrm flipV="1">
            <a:off x="4724400" y="5486400"/>
            <a:ext cx="685800" cy="457200"/>
          </a:xfrm>
          <a:prstGeom prst="line">
            <a:avLst/>
          </a:prstGeom>
          <a:noFill/>
          <a:ln w="571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7708" name="Text Box 12"/>
          <p:cNvSpPr txBox="1">
            <a:spLocks noChangeArrowheads="1"/>
          </p:cNvSpPr>
          <p:nvPr/>
        </p:nvSpPr>
        <p:spPr bwMode="auto">
          <a:xfrm>
            <a:off x="4800600" y="5257800"/>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V</a:t>
            </a:r>
          </a:p>
        </p:txBody>
      </p:sp>
      <p:sp>
        <p:nvSpPr>
          <p:cNvPr id="13" name="Rectangle 2">
            <a:extLst>
              <a:ext uri="{FF2B5EF4-FFF2-40B4-BE49-F238E27FC236}">
                <a16:creationId xmlns:a16="http://schemas.microsoft.com/office/drawing/2014/main" id="{3A64D12D-2D2F-40BC-8557-43E35678DBF4}"/>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a:xfrm>
            <a:off x="254543" y="868940"/>
            <a:ext cx="7392811" cy="1143000"/>
          </a:xfrm>
        </p:spPr>
        <p:txBody>
          <a:bodyPr/>
          <a:lstStyle/>
          <a:p>
            <a:r>
              <a:rPr lang="zh-CN" altLang="en-US" dirty="0">
                <a:ea typeface="SimSun" panose="02010600030101010101" pitchFamily="2" charset="-122"/>
              </a:rPr>
              <a:t>与平面的交点</a:t>
            </a:r>
            <a:endParaRPr lang="en-US" altLang="zh-CN" dirty="0">
              <a:ea typeface="SimSun" panose="02010600030101010101" pitchFamily="2" charset="-122"/>
            </a:endParaRPr>
          </a:p>
        </p:txBody>
      </p:sp>
      <p:sp>
        <p:nvSpPr>
          <p:cNvPr id="798723" name="Text Box 3"/>
          <p:cNvSpPr txBox="1">
            <a:spLocks noChangeArrowheads="1"/>
          </p:cNvSpPr>
          <p:nvPr/>
        </p:nvSpPr>
        <p:spPr bwMode="auto">
          <a:xfrm>
            <a:off x="609600" y="1787526"/>
            <a:ext cx="435568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Ray: P = P</a:t>
            </a:r>
            <a:r>
              <a:rPr lang="en-US" altLang="zh-CN" sz="2400" b="0" i="0" baseline="-25000">
                <a:solidFill>
                  <a:schemeClr val="tx1"/>
                </a:solidFill>
                <a:effectLst/>
                <a:latin typeface="Helvetica" pitchFamily="34" charset="0"/>
                <a:ea typeface="SimSun" panose="02010600030101010101" pitchFamily="2" charset="-122"/>
              </a:rPr>
              <a:t>0</a:t>
            </a:r>
            <a:r>
              <a:rPr lang="en-US" altLang="zh-CN" sz="2400" b="0" i="0">
                <a:solidFill>
                  <a:schemeClr val="tx1"/>
                </a:solidFill>
                <a:effectLst/>
                <a:latin typeface="Helvetica" pitchFamily="34" charset="0"/>
                <a:ea typeface="SimSun" panose="02010600030101010101" pitchFamily="2" charset="-122"/>
              </a:rPr>
              <a:t> + tV</a:t>
            </a: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Plane: P • N + d = 0</a:t>
            </a:r>
          </a:p>
          <a:p>
            <a:pPr algn="l">
              <a:lnSpc>
                <a:spcPct val="100000"/>
              </a:lnSpc>
              <a:spcBef>
                <a:spcPct val="0"/>
              </a:spcBef>
              <a:spcAft>
                <a:spcPct val="0"/>
              </a:spcAft>
            </a:pPr>
            <a:endParaRPr lang="en-US" altLang="zh-CN" sz="2400" b="0" i="0">
              <a:solidFill>
                <a:schemeClr val="tx1"/>
              </a:solidFill>
              <a:effectLst/>
              <a:latin typeface="Helvetica" pitchFamily="34" charset="0"/>
              <a:ea typeface="SimSun" panose="02010600030101010101" pitchFamily="2" charset="-122"/>
            </a:endParaRP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Substituting for P, we get:</a:t>
            </a: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	(</a:t>
            </a:r>
            <a:r>
              <a:rPr lang="en-US" altLang="zh-CN" sz="2400" i="0">
                <a:solidFill>
                  <a:schemeClr val="tx1"/>
                </a:solidFill>
                <a:effectLst/>
                <a:latin typeface="Helvetica" pitchFamily="34" charset="0"/>
                <a:ea typeface="SimSun" panose="02010600030101010101" pitchFamily="2" charset="-122"/>
              </a:rPr>
              <a:t>P</a:t>
            </a:r>
            <a:r>
              <a:rPr lang="en-US" altLang="zh-CN" sz="2400" i="0" baseline="-25000">
                <a:solidFill>
                  <a:schemeClr val="tx1"/>
                </a:solidFill>
                <a:effectLst/>
                <a:latin typeface="Helvetica" pitchFamily="34" charset="0"/>
                <a:ea typeface="SimSun" panose="02010600030101010101" pitchFamily="2" charset="-122"/>
              </a:rPr>
              <a:t>0</a:t>
            </a:r>
            <a:r>
              <a:rPr lang="en-US" altLang="zh-CN" sz="2400" i="0">
                <a:solidFill>
                  <a:schemeClr val="tx1"/>
                </a:solidFill>
                <a:effectLst/>
                <a:latin typeface="Helvetica" pitchFamily="34" charset="0"/>
                <a:ea typeface="SimSun" panose="02010600030101010101" pitchFamily="2" charset="-122"/>
              </a:rPr>
              <a:t> + tV) </a:t>
            </a:r>
            <a:r>
              <a:rPr lang="en-US" altLang="zh-CN" sz="2400" b="0" i="0">
                <a:solidFill>
                  <a:schemeClr val="tx1"/>
                </a:solidFill>
                <a:effectLst/>
                <a:latin typeface="Helvetica" pitchFamily="34" charset="0"/>
                <a:ea typeface="SimSun" panose="02010600030101010101" pitchFamily="2" charset="-122"/>
              </a:rPr>
              <a:t>• N + d = 0</a:t>
            </a:r>
          </a:p>
          <a:p>
            <a:pPr algn="l">
              <a:lnSpc>
                <a:spcPct val="100000"/>
              </a:lnSpc>
              <a:spcBef>
                <a:spcPct val="0"/>
              </a:spcBef>
              <a:spcAft>
                <a:spcPct val="0"/>
              </a:spcAft>
            </a:pPr>
            <a:endParaRPr lang="en-US" altLang="zh-CN" sz="2400" b="0" i="0">
              <a:solidFill>
                <a:schemeClr val="tx1"/>
              </a:solidFill>
              <a:effectLst/>
              <a:latin typeface="Helvetica" pitchFamily="34" charset="0"/>
              <a:ea typeface="SimSun" panose="02010600030101010101" pitchFamily="2" charset="-122"/>
            </a:endParaRP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Solution: </a:t>
            </a:r>
          </a:p>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	t = -(P</a:t>
            </a:r>
            <a:r>
              <a:rPr lang="en-US" altLang="zh-CN" sz="2400" b="0" i="0" baseline="-25000">
                <a:solidFill>
                  <a:schemeClr val="tx1"/>
                </a:solidFill>
                <a:effectLst/>
                <a:latin typeface="Helvetica" pitchFamily="34" charset="0"/>
                <a:ea typeface="SimSun" panose="02010600030101010101" pitchFamily="2" charset="-122"/>
              </a:rPr>
              <a:t>0</a:t>
            </a:r>
            <a:r>
              <a:rPr lang="en-US" altLang="zh-CN" sz="2400" b="0" i="0">
                <a:solidFill>
                  <a:schemeClr val="tx1"/>
                </a:solidFill>
                <a:effectLst/>
                <a:latin typeface="Helvetica" pitchFamily="34" charset="0"/>
                <a:ea typeface="SimSun" panose="02010600030101010101" pitchFamily="2" charset="-122"/>
              </a:rPr>
              <a:t> • N + d) / (V • N)</a:t>
            </a:r>
          </a:p>
        </p:txBody>
      </p:sp>
      <p:sp>
        <p:nvSpPr>
          <p:cNvPr id="798724" name="Freeform 4"/>
          <p:cNvSpPr/>
          <p:nvPr/>
        </p:nvSpPr>
        <p:spPr bwMode="auto">
          <a:xfrm>
            <a:off x="6454422" y="3352801"/>
            <a:ext cx="2027767" cy="1717675"/>
          </a:xfrm>
          <a:custGeom>
            <a:avLst/>
            <a:gdLst>
              <a:gd name="T0" fmla="*/ 0 w 1277"/>
              <a:gd name="T1" fmla="*/ 279 h 1082"/>
              <a:gd name="T2" fmla="*/ 974 w 1277"/>
              <a:gd name="T3" fmla="*/ 0 h 1082"/>
              <a:gd name="T4" fmla="*/ 1277 w 1277"/>
              <a:gd name="T5" fmla="*/ 957 h 1082"/>
              <a:gd name="T6" fmla="*/ 290 w 1277"/>
              <a:gd name="T7" fmla="*/ 1082 h 1082"/>
              <a:gd name="T8" fmla="*/ 0 w 1277"/>
              <a:gd name="T9" fmla="*/ 279 h 1082"/>
            </a:gdLst>
            <a:ahLst/>
            <a:cxnLst>
              <a:cxn ang="0">
                <a:pos x="T0" y="T1"/>
              </a:cxn>
              <a:cxn ang="0">
                <a:pos x="T2" y="T3"/>
              </a:cxn>
              <a:cxn ang="0">
                <a:pos x="T4" y="T5"/>
              </a:cxn>
              <a:cxn ang="0">
                <a:pos x="T6" y="T7"/>
              </a:cxn>
              <a:cxn ang="0">
                <a:pos x="T8" y="T9"/>
              </a:cxn>
            </a:cxnLst>
            <a:rect l="0" t="0" r="r" b="b"/>
            <a:pathLst>
              <a:path w="1277" h="1082">
                <a:moveTo>
                  <a:pt x="0" y="279"/>
                </a:moveTo>
                <a:lnTo>
                  <a:pt x="974" y="0"/>
                </a:lnTo>
                <a:lnTo>
                  <a:pt x="1277" y="957"/>
                </a:lnTo>
                <a:lnTo>
                  <a:pt x="290" y="1082"/>
                </a:lnTo>
                <a:lnTo>
                  <a:pt x="0" y="279"/>
                </a:lnTo>
                <a:close/>
              </a:path>
            </a:pathLst>
          </a:custGeom>
          <a:solidFill>
            <a:srgbClr val="DDDDDD"/>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25" name="Freeform 5"/>
          <p:cNvSpPr/>
          <p:nvPr/>
        </p:nvSpPr>
        <p:spPr bwMode="auto">
          <a:xfrm>
            <a:off x="7109178" y="4379914"/>
            <a:ext cx="582789" cy="396875"/>
          </a:xfrm>
          <a:custGeom>
            <a:avLst/>
            <a:gdLst>
              <a:gd name="T0" fmla="*/ 242 w 242"/>
              <a:gd name="T1" fmla="*/ 0 h 177"/>
              <a:gd name="T2" fmla="*/ 0 w 242"/>
              <a:gd name="T3" fmla="*/ 177 h 177"/>
            </a:gdLst>
            <a:ahLst/>
            <a:cxnLst>
              <a:cxn ang="0">
                <a:pos x="T0" y="T1"/>
              </a:cxn>
              <a:cxn ang="0">
                <a:pos x="T2" y="T3"/>
              </a:cxn>
            </a:cxnLst>
            <a:rect l="0" t="0" r="r" b="b"/>
            <a:pathLst>
              <a:path w="242" h="177">
                <a:moveTo>
                  <a:pt x="242" y="0"/>
                </a:moveTo>
                <a:lnTo>
                  <a:pt x="0" y="177"/>
                </a:lnTo>
              </a:path>
            </a:pathLst>
          </a:custGeom>
          <a:noFill/>
          <a:ln w="38100" cmpd="sng">
            <a:solidFill>
              <a:schemeClr val="hlink"/>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26" name="Text Box 6"/>
          <p:cNvSpPr txBox="1">
            <a:spLocks noChangeArrowheads="1"/>
          </p:cNvSpPr>
          <p:nvPr/>
        </p:nvSpPr>
        <p:spPr bwMode="auto">
          <a:xfrm>
            <a:off x="7443612" y="44958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bg2"/>
                </a:solidFill>
                <a:effectLst/>
                <a:latin typeface="Helvetica" pitchFamily="34" charset="0"/>
                <a:ea typeface="SimSun" panose="02010600030101010101" pitchFamily="2" charset="-122"/>
              </a:rPr>
              <a:t>N</a:t>
            </a:r>
          </a:p>
        </p:txBody>
      </p:sp>
      <p:sp>
        <p:nvSpPr>
          <p:cNvPr id="798727" name="Oval 7"/>
          <p:cNvSpPr>
            <a:spLocks noChangeArrowheads="1"/>
          </p:cNvSpPr>
          <p:nvPr/>
        </p:nvSpPr>
        <p:spPr bwMode="auto">
          <a:xfrm>
            <a:off x="4800600" y="5562600"/>
            <a:ext cx="152400" cy="152400"/>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28" name="Line 8"/>
          <p:cNvSpPr>
            <a:spLocks noChangeShapeType="1"/>
          </p:cNvSpPr>
          <p:nvPr/>
        </p:nvSpPr>
        <p:spPr bwMode="auto">
          <a:xfrm flipV="1">
            <a:off x="8064501" y="3092450"/>
            <a:ext cx="533400" cy="381000"/>
          </a:xfrm>
          <a:prstGeom prst="line">
            <a:avLst/>
          </a:prstGeom>
          <a:noFill/>
          <a:ln w="127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29" name="Oval 9"/>
          <p:cNvSpPr>
            <a:spLocks noChangeArrowheads="1"/>
          </p:cNvSpPr>
          <p:nvPr/>
        </p:nvSpPr>
        <p:spPr bwMode="auto">
          <a:xfrm>
            <a:off x="7010400" y="4041775"/>
            <a:ext cx="152400" cy="152400"/>
          </a:xfrm>
          <a:prstGeom prst="ellipse">
            <a:avLst/>
          </a:prstGeom>
          <a:solidFill>
            <a:schemeClr val="accent2"/>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30" name="Text Box 10"/>
          <p:cNvSpPr txBox="1">
            <a:spLocks noChangeArrowheads="1"/>
          </p:cNvSpPr>
          <p:nvPr/>
        </p:nvSpPr>
        <p:spPr bwMode="auto">
          <a:xfrm>
            <a:off x="7086600" y="3733800"/>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bg2"/>
                </a:solidFill>
                <a:effectLst/>
                <a:latin typeface="Helvetica" pitchFamily="34" charset="0"/>
                <a:ea typeface="SimSun" panose="02010600030101010101" pitchFamily="2" charset="-122"/>
              </a:rPr>
              <a:t>P</a:t>
            </a:r>
          </a:p>
        </p:txBody>
      </p:sp>
      <p:sp>
        <p:nvSpPr>
          <p:cNvPr id="798731" name="Line 11"/>
          <p:cNvSpPr>
            <a:spLocks noChangeShapeType="1"/>
          </p:cNvSpPr>
          <p:nvPr/>
        </p:nvSpPr>
        <p:spPr bwMode="auto">
          <a:xfrm flipV="1">
            <a:off x="4876800" y="4114800"/>
            <a:ext cx="2209800" cy="1524000"/>
          </a:xfrm>
          <a:prstGeom prst="line">
            <a:avLst/>
          </a:prstGeom>
          <a:noFill/>
          <a:ln w="127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32" name="Text Box 12"/>
          <p:cNvSpPr txBox="1">
            <a:spLocks noChangeArrowheads="1"/>
          </p:cNvSpPr>
          <p:nvPr/>
        </p:nvSpPr>
        <p:spPr bwMode="auto">
          <a:xfrm>
            <a:off x="4495801" y="5715000"/>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P</a:t>
            </a:r>
            <a:r>
              <a:rPr lang="en-US" altLang="zh-CN" sz="2400" b="0" i="0" baseline="-25000">
                <a:solidFill>
                  <a:schemeClr val="tx1"/>
                </a:solidFill>
                <a:effectLst/>
                <a:latin typeface="Helvetica" pitchFamily="34" charset="0"/>
                <a:ea typeface="SimSun" panose="02010600030101010101" pitchFamily="2" charset="-122"/>
              </a:rPr>
              <a:t>0</a:t>
            </a:r>
            <a:endParaRPr lang="en-US" altLang="zh-CN" sz="2400" b="0" i="0">
              <a:solidFill>
                <a:schemeClr val="tx1"/>
              </a:solidFill>
              <a:effectLst/>
              <a:latin typeface="Helvetica" pitchFamily="34" charset="0"/>
              <a:ea typeface="SimSun" panose="02010600030101010101" pitchFamily="2" charset="-122"/>
            </a:endParaRPr>
          </a:p>
        </p:txBody>
      </p:sp>
      <p:sp>
        <p:nvSpPr>
          <p:cNvPr id="798733" name="Line 13"/>
          <p:cNvSpPr>
            <a:spLocks noChangeShapeType="1"/>
          </p:cNvSpPr>
          <p:nvPr/>
        </p:nvSpPr>
        <p:spPr bwMode="auto">
          <a:xfrm flipV="1">
            <a:off x="4876800" y="5181600"/>
            <a:ext cx="685800" cy="457200"/>
          </a:xfrm>
          <a:prstGeom prst="line">
            <a:avLst/>
          </a:prstGeom>
          <a:noFill/>
          <a:ln w="571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34" name="Text Box 14"/>
          <p:cNvSpPr txBox="1">
            <a:spLocks noChangeArrowheads="1"/>
          </p:cNvSpPr>
          <p:nvPr/>
        </p:nvSpPr>
        <p:spPr bwMode="auto">
          <a:xfrm>
            <a:off x="4953000" y="4953000"/>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V</a:t>
            </a:r>
          </a:p>
        </p:txBody>
      </p:sp>
      <p:sp>
        <p:nvSpPr>
          <p:cNvPr id="798735" name="Text Box 15"/>
          <p:cNvSpPr txBox="1">
            <a:spLocks noChangeArrowheads="1"/>
          </p:cNvSpPr>
          <p:nvPr/>
        </p:nvSpPr>
        <p:spPr bwMode="auto">
          <a:xfrm>
            <a:off x="1456267" y="4953000"/>
            <a:ext cx="1697901" cy="461665"/>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P = P</a:t>
            </a:r>
            <a:r>
              <a:rPr lang="en-US" altLang="zh-CN" sz="2400" b="0" i="0" baseline="-25000">
                <a:solidFill>
                  <a:schemeClr val="tx1"/>
                </a:solidFill>
                <a:effectLst/>
                <a:latin typeface="Helvetica" pitchFamily="34" charset="0"/>
                <a:ea typeface="SimSun" panose="02010600030101010101" pitchFamily="2" charset="-122"/>
              </a:rPr>
              <a:t>0</a:t>
            </a:r>
            <a:r>
              <a:rPr lang="en-US" altLang="zh-CN" sz="2400" b="0" i="0">
                <a:solidFill>
                  <a:schemeClr val="tx1"/>
                </a:solidFill>
                <a:effectLst/>
                <a:latin typeface="Helvetica" pitchFamily="34" charset="0"/>
                <a:ea typeface="SimSun" panose="02010600030101010101" pitchFamily="2" charset="-122"/>
              </a:rPr>
              <a:t> + tV</a:t>
            </a:r>
          </a:p>
        </p:txBody>
      </p:sp>
      <p:sp>
        <p:nvSpPr>
          <p:cNvPr id="16" name="Rectangle 2">
            <a:extLst>
              <a:ext uri="{FF2B5EF4-FFF2-40B4-BE49-F238E27FC236}">
                <a16:creationId xmlns:a16="http://schemas.microsoft.com/office/drawing/2014/main" id="{A7CA4A21-848B-488B-AA5C-BA57B6E796C2}"/>
              </a:ext>
            </a:extLst>
          </p:cNvPr>
          <p:cNvSpPr txBox="1">
            <a:spLocks noRot="1" noChangeArrowheads="1"/>
          </p:cNvSpPr>
          <p:nvPr/>
        </p:nvSpPr>
        <p:spPr>
          <a:xfrm>
            <a:off x="1709158" y="496422"/>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a:xfrm>
            <a:off x="555978" y="1428750"/>
            <a:ext cx="7392811" cy="1143000"/>
          </a:xfrm>
        </p:spPr>
        <p:txBody>
          <a:bodyPr/>
          <a:lstStyle/>
          <a:p>
            <a:r>
              <a:rPr lang="zh-CN" altLang="en-US" dirty="0">
                <a:ea typeface="SimSun" panose="02010600030101010101" pitchFamily="2" charset="-122"/>
              </a:rPr>
              <a:t>判断是否在三角形内</a:t>
            </a:r>
            <a:endParaRPr lang="en-US" altLang="zh-CN" dirty="0">
              <a:ea typeface="SimSun" panose="02010600030101010101" pitchFamily="2" charset="-122"/>
            </a:endParaRPr>
          </a:p>
        </p:txBody>
      </p:sp>
      <p:sp>
        <p:nvSpPr>
          <p:cNvPr id="800772" name="Freeform 4"/>
          <p:cNvSpPr/>
          <p:nvPr/>
        </p:nvSpPr>
        <p:spPr bwMode="auto">
          <a:xfrm>
            <a:off x="5384800" y="2209800"/>
            <a:ext cx="2714978" cy="2903538"/>
          </a:xfrm>
          <a:custGeom>
            <a:avLst/>
            <a:gdLst>
              <a:gd name="T0" fmla="*/ 1147 w 1710"/>
              <a:gd name="T1" fmla="*/ 0 h 1829"/>
              <a:gd name="T2" fmla="*/ 1710 w 1710"/>
              <a:gd name="T3" fmla="*/ 1829 h 1829"/>
              <a:gd name="T4" fmla="*/ 0 w 1710"/>
              <a:gd name="T5" fmla="*/ 1694 h 1829"/>
              <a:gd name="T6" fmla="*/ 1147 w 1710"/>
              <a:gd name="T7" fmla="*/ 0 h 1829"/>
            </a:gdLst>
            <a:ahLst/>
            <a:cxnLst>
              <a:cxn ang="0">
                <a:pos x="T0" y="T1"/>
              </a:cxn>
              <a:cxn ang="0">
                <a:pos x="T2" y="T3"/>
              </a:cxn>
              <a:cxn ang="0">
                <a:pos x="T4" y="T5"/>
              </a:cxn>
              <a:cxn ang="0">
                <a:pos x="T6" y="T7"/>
              </a:cxn>
            </a:cxnLst>
            <a:rect l="0" t="0" r="r" b="b"/>
            <a:pathLst>
              <a:path w="1710" h="1829">
                <a:moveTo>
                  <a:pt x="1147" y="0"/>
                </a:moveTo>
                <a:lnTo>
                  <a:pt x="1710" y="1829"/>
                </a:lnTo>
                <a:lnTo>
                  <a:pt x="0" y="1694"/>
                </a:lnTo>
                <a:lnTo>
                  <a:pt x="1147" y="0"/>
                </a:lnTo>
                <a:close/>
              </a:path>
            </a:pathLst>
          </a:custGeom>
          <a:solidFill>
            <a:srgbClr val="DDDDDD"/>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73" name="Line 5"/>
          <p:cNvSpPr>
            <a:spLocks noChangeShapeType="1"/>
          </p:cNvSpPr>
          <p:nvPr/>
        </p:nvSpPr>
        <p:spPr bwMode="auto">
          <a:xfrm flipV="1">
            <a:off x="7682089" y="3333750"/>
            <a:ext cx="533400" cy="381000"/>
          </a:xfrm>
          <a:prstGeom prst="line">
            <a:avLst/>
          </a:prstGeom>
          <a:noFill/>
          <a:ln w="127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74" name="Oval 6"/>
          <p:cNvSpPr>
            <a:spLocks noChangeArrowheads="1"/>
          </p:cNvSpPr>
          <p:nvPr/>
        </p:nvSpPr>
        <p:spPr bwMode="auto">
          <a:xfrm>
            <a:off x="6627989" y="4283075"/>
            <a:ext cx="152400" cy="152400"/>
          </a:xfrm>
          <a:prstGeom prst="ellipse">
            <a:avLst/>
          </a:prstGeom>
          <a:solidFill>
            <a:schemeClr val="accent2"/>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75" name="Text Box 7"/>
          <p:cNvSpPr txBox="1">
            <a:spLocks noChangeArrowheads="1"/>
          </p:cNvSpPr>
          <p:nvPr/>
        </p:nvSpPr>
        <p:spPr bwMode="auto">
          <a:xfrm>
            <a:off x="6704190" y="3975100"/>
            <a:ext cx="38664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accent2"/>
                </a:solidFill>
                <a:effectLst/>
                <a:latin typeface="Helvetica" pitchFamily="34" charset="0"/>
                <a:ea typeface="SimSun" panose="02010600030101010101" pitchFamily="2" charset="-122"/>
              </a:rPr>
              <a:t>P</a:t>
            </a:r>
          </a:p>
        </p:txBody>
      </p:sp>
      <p:sp>
        <p:nvSpPr>
          <p:cNvPr id="800776" name="Text Box 8"/>
          <p:cNvSpPr txBox="1">
            <a:spLocks noChangeArrowheads="1"/>
          </p:cNvSpPr>
          <p:nvPr/>
        </p:nvSpPr>
        <p:spPr bwMode="auto">
          <a:xfrm>
            <a:off x="4113389" y="5956300"/>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P</a:t>
            </a:r>
            <a:r>
              <a:rPr lang="en-US" altLang="zh-CN" sz="2400" b="0" i="0" baseline="-25000">
                <a:solidFill>
                  <a:schemeClr val="tx1"/>
                </a:solidFill>
                <a:effectLst/>
                <a:latin typeface="Helvetica" pitchFamily="34" charset="0"/>
                <a:ea typeface="SimSun" panose="02010600030101010101" pitchFamily="2" charset="-122"/>
              </a:rPr>
              <a:t>0</a:t>
            </a:r>
            <a:endParaRPr lang="en-US" altLang="zh-CN" sz="2400" b="0" i="0">
              <a:solidFill>
                <a:schemeClr val="tx1"/>
              </a:solidFill>
              <a:effectLst/>
              <a:latin typeface="Helvetica" pitchFamily="34" charset="0"/>
              <a:ea typeface="SimSun" panose="02010600030101010101" pitchFamily="2" charset="-122"/>
            </a:endParaRPr>
          </a:p>
        </p:txBody>
      </p:sp>
      <p:sp>
        <p:nvSpPr>
          <p:cNvPr id="800777" name="Freeform 9"/>
          <p:cNvSpPr/>
          <p:nvPr/>
        </p:nvSpPr>
        <p:spPr bwMode="auto">
          <a:xfrm>
            <a:off x="5410200" y="3971926"/>
            <a:ext cx="595489" cy="898525"/>
          </a:xfrm>
          <a:custGeom>
            <a:avLst/>
            <a:gdLst>
              <a:gd name="T0" fmla="*/ 0 w 561"/>
              <a:gd name="T1" fmla="*/ 620 h 620"/>
              <a:gd name="T2" fmla="*/ 561 w 561"/>
              <a:gd name="T3" fmla="*/ 0 h 620"/>
            </a:gdLst>
            <a:ahLst/>
            <a:cxnLst>
              <a:cxn ang="0">
                <a:pos x="T0" y="T1"/>
              </a:cxn>
              <a:cxn ang="0">
                <a:pos x="T2" y="T3"/>
              </a:cxn>
            </a:cxnLst>
            <a:rect l="0" t="0" r="r" b="b"/>
            <a:pathLst>
              <a:path w="561" h="620">
                <a:moveTo>
                  <a:pt x="0" y="620"/>
                </a:moveTo>
                <a:lnTo>
                  <a:pt x="561" y="0"/>
                </a:lnTo>
              </a:path>
            </a:pathLst>
          </a:custGeom>
          <a:noFill/>
          <a:ln w="57150" cmpd="sng">
            <a:solidFill>
              <a:schemeClr val="folHlink"/>
            </a:solidFill>
            <a:rou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78" name="Line 10"/>
          <p:cNvSpPr>
            <a:spLocks noChangeShapeType="1"/>
          </p:cNvSpPr>
          <p:nvPr/>
        </p:nvSpPr>
        <p:spPr bwMode="auto">
          <a:xfrm flipV="1">
            <a:off x="4494390" y="4356100"/>
            <a:ext cx="2209800" cy="1524000"/>
          </a:xfrm>
          <a:prstGeom prst="line">
            <a:avLst/>
          </a:prstGeom>
          <a:noFill/>
          <a:ln w="127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79" name="Freeform 11"/>
          <p:cNvSpPr/>
          <p:nvPr/>
        </p:nvSpPr>
        <p:spPr bwMode="auto">
          <a:xfrm flipV="1">
            <a:off x="5391856" y="4899025"/>
            <a:ext cx="1275644" cy="101600"/>
          </a:xfrm>
          <a:custGeom>
            <a:avLst/>
            <a:gdLst>
              <a:gd name="T0" fmla="*/ 0 w 561"/>
              <a:gd name="T1" fmla="*/ 620 h 620"/>
              <a:gd name="T2" fmla="*/ 561 w 561"/>
              <a:gd name="T3" fmla="*/ 0 h 620"/>
            </a:gdLst>
            <a:ahLst/>
            <a:cxnLst>
              <a:cxn ang="0">
                <a:pos x="T0" y="T1"/>
              </a:cxn>
              <a:cxn ang="0">
                <a:pos x="T2" y="T3"/>
              </a:cxn>
            </a:cxnLst>
            <a:rect l="0" t="0" r="r" b="b"/>
            <a:pathLst>
              <a:path w="561" h="620">
                <a:moveTo>
                  <a:pt x="0" y="620"/>
                </a:moveTo>
                <a:lnTo>
                  <a:pt x="561" y="0"/>
                </a:lnTo>
              </a:path>
            </a:pathLst>
          </a:custGeom>
          <a:noFill/>
          <a:ln w="57150" cmpd="sng">
            <a:solidFill>
              <a:schemeClr val="folHlink"/>
            </a:solidFill>
            <a:rou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80" name="Text Box 12"/>
          <p:cNvSpPr txBox="1">
            <a:spLocks noChangeArrowheads="1"/>
          </p:cNvSpPr>
          <p:nvPr/>
        </p:nvSpPr>
        <p:spPr bwMode="auto">
          <a:xfrm>
            <a:off x="643467" y="2590801"/>
            <a:ext cx="412324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0"/>
              </a:spcBef>
              <a:spcAft>
                <a:spcPct val="0"/>
              </a:spcAft>
              <a:tabLst>
                <a:tab pos="457200" algn="l"/>
              </a:tabLst>
              <a:defRPr sz="2400">
                <a:solidFill>
                  <a:schemeClr val="tx1"/>
                </a:solidFill>
                <a:latin typeface="Times New Roman" panose="02020603050405020304" pitchFamily="18" charset="0"/>
              </a:defRPr>
            </a:lvl1pPr>
            <a:lvl2pPr algn="l">
              <a:spcBef>
                <a:spcPct val="0"/>
              </a:spcBef>
              <a:spcAft>
                <a:spcPct val="0"/>
              </a:spcAft>
              <a:tabLst>
                <a:tab pos="457200" algn="l"/>
              </a:tabLst>
              <a:defRPr sz="2400">
                <a:solidFill>
                  <a:schemeClr val="tx1"/>
                </a:solidFill>
                <a:latin typeface="Times New Roman" panose="02020603050405020304" pitchFamily="18" charset="0"/>
              </a:defRPr>
            </a:lvl2pPr>
            <a:lvl3pPr algn="l">
              <a:spcBef>
                <a:spcPct val="0"/>
              </a:spcBef>
              <a:spcAft>
                <a:spcPct val="0"/>
              </a:spcAft>
              <a:tabLst>
                <a:tab pos="457200" algn="l"/>
              </a:tabLst>
              <a:defRPr sz="2400">
                <a:solidFill>
                  <a:schemeClr val="tx1"/>
                </a:solidFill>
                <a:latin typeface="Times New Roman" panose="02020603050405020304" pitchFamily="18" charset="0"/>
              </a:defRPr>
            </a:lvl3pPr>
            <a:lvl4pPr algn="l">
              <a:spcBef>
                <a:spcPct val="0"/>
              </a:spcBef>
              <a:spcAft>
                <a:spcPct val="0"/>
              </a:spcAft>
              <a:tabLst>
                <a:tab pos="457200" algn="l"/>
              </a:tabLst>
              <a:defRPr sz="2400">
                <a:solidFill>
                  <a:schemeClr val="tx1"/>
                </a:solidFill>
                <a:latin typeface="Times New Roman" panose="02020603050405020304" pitchFamily="18" charset="0"/>
              </a:defRPr>
            </a:lvl4pPr>
            <a:lvl5pPr algn="l">
              <a:spcBef>
                <a:spcPct val="0"/>
              </a:spcBef>
              <a:spcAft>
                <a:spcPct val="0"/>
              </a:spcAft>
              <a:tabLst>
                <a:tab pos="4572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9pPr>
          </a:lstStyle>
          <a:p>
            <a:pPr>
              <a:lnSpc>
                <a:spcPct val="100000"/>
              </a:lnSpc>
            </a:pPr>
            <a:r>
              <a:rPr lang="en-US" altLang="zh-CN" b="0" i="0">
                <a:effectLst/>
                <a:latin typeface="Helvetica" pitchFamily="34" charset="0"/>
                <a:ea typeface="SimSun" panose="02010600030101010101" pitchFamily="2" charset="-122"/>
              </a:rPr>
              <a:t>Compute </a:t>
            </a:r>
            <a:r>
              <a:rPr lang="en-US" altLang="zh-CN" b="0" i="0">
                <a:effectLst/>
                <a:latin typeface="Symbol" panose="05050102010706020507" pitchFamily="18" charset="2"/>
                <a:ea typeface="SimSun" panose="02010600030101010101" pitchFamily="2" charset="-122"/>
              </a:rPr>
              <a:t>a, b:</a:t>
            </a:r>
          </a:p>
          <a:p>
            <a:pPr>
              <a:lnSpc>
                <a:spcPct val="100000"/>
              </a:lnSpc>
            </a:pPr>
            <a:r>
              <a:rPr lang="en-US" altLang="zh-CN" b="0" i="0">
                <a:effectLst/>
                <a:latin typeface="Helvetica" pitchFamily="34" charset="0"/>
                <a:ea typeface="SimSun" panose="02010600030101010101" pitchFamily="2" charset="-122"/>
              </a:rPr>
              <a:t>	P = </a:t>
            </a:r>
            <a:r>
              <a:rPr lang="en-US" altLang="zh-CN" b="0" i="0">
                <a:effectLst/>
                <a:latin typeface="Symbol" panose="05050102010706020507" pitchFamily="18" charset="2"/>
                <a:ea typeface="SimSun" panose="02010600030101010101" pitchFamily="2" charset="-122"/>
              </a:rPr>
              <a:t>a</a:t>
            </a:r>
            <a:r>
              <a:rPr lang="en-US" altLang="zh-CN" b="0" i="0">
                <a:effectLst/>
                <a:latin typeface="Helvetica" pitchFamily="34" charset="0"/>
                <a:ea typeface="SimSun" panose="02010600030101010101" pitchFamily="2" charset="-122"/>
              </a:rPr>
              <a:t> (T</a:t>
            </a:r>
            <a:r>
              <a:rPr lang="en-US" altLang="zh-CN" b="0" i="0" baseline="-25000">
                <a:effectLst/>
                <a:latin typeface="Helvetica" pitchFamily="34" charset="0"/>
                <a:ea typeface="SimSun" panose="02010600030101010101" pitchFamily="2" charset="-122"/>
              </a:rPr>
              <a:t>2</a:t>
            </a:r>
            <a:r>
              <a:rPr lang="en-US" altLang="zh-CN" b="0" i="0">
                <a:effectLst/>
                <a:latin typeface="Helvetica" pitchFamily="34" charset="0"/>
                <a:ea typeface="SimSun" panose="02010600030101010101" pitchFamily="2" charset="-122"/>
              </a:rPr>
              <a:t>-T</a:t>
            </a:r>
            <a:r>
              <a:rPr lang="en-US" altLang="zh-CN" b="0" i="0" baseline="-25000">
                <a:effectLst/>
                <a:latin typeface="Helvetica" pitchFamily="34" charset="0"/>
                <a:ea typeface="SimSun" panose="02010600030101010101" pitchFamily="2" charset="-122"/>
              </a:rPr>
              <a:t>1</a:t>
            </a:r>
            <a:r>
              <a:rPr lang="en-US" altLang="zh-CN" b="0" i="0">
                <a:effectLst/>
                <a:latin typeface="Helvetica" pitchFamily="34" charset="0"/>
                <a:ea typeface="SimSun" panose="02010600030101010101" pitchFamily="2" charset="-122"/>
              </a:rPr>
              <a:t>) + </a:t>
            </a:r>
            <a:r>
              <a:rPr lang="en-US" altLang="zh-CN" b="0" i="0">
                <a:effectLst/>
                <a:latin typeface="Symbol" panose="05050102010706020507" pitchFamily="18" charset="2"/>
                <a:ea typeface="SimSun" panose="02010600030101010101" pitchFamily="2" charset="-122"/>
              </a:rPr>
              <a:t>b</a:t>
            </a:r>
            <a:r>
              <a:rPr lang="en-US" altLang="zh-CN" b="0" i="0">
                <a:effectLst/>
                <a:latin typeface="Helvetica" pitchFamily="34" charset="0"/>
                <a:ea typeface="SimSun" panose="02010600030101010101" pitchFamily="2" charset="-122"/>
              </a:rPr>
              <a:t> (T</a:t>
            </a:r>
            <a:r>
              <a:rPr lang="en-US" altLang="zh-CN" b="0" i="0" baseline="-25000">
                <a:effectLst/>
                <a:latin typeface="Helvetica" pitchFamily="34" charset="0"/>
                <a:ea typeface="SimSun" panose="02010600030101010101" pitchFamily="2" charset="-122"/>
              </a:rPr>
              <a:t>3</a:t>
            </a:r>
            <a:r>
              <a:rPr lang="en-US" altLang="zh-CN" b="0" i="0">
                <a:effectLst/>
                <a:latin typeface="Helvetica" pitchFamily="34" charset="0"/>
                <a:ea typeface="SimSun" panose="02010600030101010101" pitchFamily="2" charset="-122"/>
              </a:rPr>
              <a:t>-T</a:t>
            </a:r>
            <a:r>
              <a:rPr lang="en-US" altLang="zh-CN" b="0" i="0" baseline="-25000">
                <a:effectLst/>
                <a:latin typeface="Helvetica" pitchFamily="34" charset="0"/>
                <a:ea typeface="SimSun" panose="02010600030101010101" pitchFamily="2" charset="-122"/>
              </a:rPr>
              <a:t>1</a:t>
            </a:r>
            <a:r>
              <a:rPr lang="en-US" altLang="zh-CN" b="0" i="0">
                <a:effectLst/>
                <a:latin typeface="Helvetica" pitchFamily="34" charset="0"/>
                <a:ea typeface="SimSun" panose="02010600030101010101" pitchFamily="2" charset="-122"/>
              </a:rPr>
              <a:t>)</a:t>
            </a:r>
          </a:p>
          <a:p>
            <a:pPr>
              <a:lnSpc>
                <a:spcPct val="100000"/>
              </a:lnSpc>
            </a:pPr>
            <a:endParaRPr lang="en-US" altLang="zh-CN" b="0" i="0">
              <a:effectLst/>
              <a:latin typeface="Helvetica" pitchFamily="34" charset="0"/>
              <a:ea typeface="SimSun" panose="02010600030101010101" pitchFamily="2" charset="-122"/>
            </a:endParaRPr>
          </a:p>
          <a:p>
            <a:pPr>
              <a:lnSpc>
                <a:spcPct val="100000"/>
              </a:lnSpc>
            </a:pPr>
            <a:r>
              <a:rPr lang="en-US" altLang="zh-CN" b="0" i="0">
                <a:effectLst/>
                <a:latin typeface="Helvetica" pitchFamily="34" charset="0"/>
                <a:ea typeface="SimSun" panose="02010600030101010101" pitchFamily="2" charset="-122"/>
              </a:rPr>
              <a:t>Check if point inside triangle.</a:t>
            </a:r>
          </a:p>
          <a:p>
            <a:pPr>
              <a:lnSpc>
                <a:spcPct val="100000"/>
              </a:lnSpc>
            </a:pPr>
            <a:r>
              <a:rPr lang="en-US" altLang="zh-CN" b="0" i="0">
                <a:effectLst/>
                <a:latin typeface="Helvetica" pitchFamily="34" charset="0"/>
                <a:ea typeface="SimSun" panose="02010600030101010101" pitchFamily="2" charset="-122"/>
              </a:rPr>
              <a:t>	0 </a:t>
            </a:r>
            <a:r>
              <a:rPr lang="en-US" altLang="zh-CN" b="0" i="0">
                <a:effectLst/>
                <a:latin typeface="Helvetica" pitchFamily="34" charset="0"/>
                <a:ea typeface="SimSun" panose="02010600030101010101" pitchFamily="2" charset="-122"/>
                <a:sym typeface="Symbol" panose="05050102010706020507" pitchFamily="18" charset="2"/>
              </a:rPr>
              <a:t></a:t>
            </a:r>
            <a:r>
              <a:rPr lang="en-US" altLang="zh-CN" b="0" i="0">
                <a:effectLst/>
                <a:latin typeface="Helvetica" pitchFamily="34" charset="0"/>
                <a:ea typeface="SimSun" panose="02010600030101010101" pitchFamily="2" charset="-122"/>
              </a:rPr>
              <a:t> </a:t>
            </a:r>
            <a:r>
              <a:rPr lang="en-US" altLang="zh-CN" b="0" i="0">
                <a:effectLst/>
                <a:latin typeface="Symbol" panose="05050102010706020507" pitchFamily="18" charset="2"/>
                <a:ea typeface="SimSun" panose="02010600030101010101" pitchFamily="2" charset="-122"/>
              </a:rPr>
              <a:t>a </a:t>
            </a:r>
            <a:r>
              <a:rPr lang="en-US" altLang="zh-CN" b="0" i="0">
                <a:effectLst/>
                <a:latin typeface="Helvetica" pitchFamily="34" charset="0"/>
                <a:ea typeface="SimSun" panose="02010600030101010101" pitchFamily="2" charset="-122"/>
                <a:sym typeface="Symbol" panose="05050102010706020507" pitchFamily="18" charset="2"/>
              </a:rPr>
              <a:t> 1 and </a:t>
            </a:r>
            <a:r>
              <a:rPr lang="en-US" altLang="zh-CN" b="0" i="0">
                <a:effectLst/>
                <a:latin typeface="Helvetica" pitchFamily="34" charset="0"/>
                <a:ea typeface="SimSun" panose="02010600030101010101" pitchFamily="2" charset="-122"/>
              </a:rPr>
              <a:t>0 </a:t>
            </a:r>
            <a:r>
              <a:rPr lang="en-US" altLang="zh-CN" b="0" i="0">
                <a:effectLst/>
                <a:latin typeface="Helvetica" pitchFamily="34" charset="0"/>
                <a:ea typeface="SimSun" panose="02010600030101010101" pitchFamily="2" charset="-122"/>
                <a:sym typeface="Symbol" panose="05050102010706020507" pitchFamily="18" charset="2"/>
              </a:rPr>
              <a:t></a:t>
            </a:r>
            <a:r>
              <a:rPr lang="en-US" altLang="zh-CN" b="0" i="0">
                <a:effectLst/>
                <a:latin typeface="Helvetica" pitchFamily="34" charset="0"/>
                <a:ea typeface="SimSun" panose="02010600030101010101" pitchFamily="2" charset="-122"/>
              </a:rPr>
              <a:t> </a:t>
            </a:r>
            <a:r>
              <a:rPr lang="en-US" altLang="zh-CN" b="0" i="0">
                <a:effectLst/>
                <a:latin typeface="Symbol" panose="05050102010706020507" pitchFamily="18" charset="2"/>
                <a:ea typeface="SimSun" panose="02010600030101010101" pitchFamily="2" charset="-122"/>
              </a:rPr>
              <a:t>b </a:t>
            </a:r>
            <a:r>
              <a:rPr lang="en-US" altLang="zh-CN" b="0" i="0">
                <a:effectLst/>
                <a:latin typeface="Helvetica" pitchFamily="34" charset="0"/>
                <a:ea typeface="SimSun" panose="02010600030101010101" pitchFamily="2" charset="-122"/>
                <a:sym typeface="Symbol" panose="05050102010706020507" pitchFamily="18" charset="2"/>
              </a:rPr>
              <a:t> 1</a:t>
            </a:r>
          </a:p>
          <a:p>
            <a:pPr>
              <a:lnSpc>
                <a:spcPct val="100000"/>
              </a:lnSpc>
            </a:pPr>
            <a:r>
              <a:rPr lang="en-US" altLang="zh-CN" b="0" i="0">
                <a:effectLst/>
                <a:latin typeface="Helvetica" pitchFamily="34" charset="0"/>
                <a:ea typeface="SimSun" panose="02010600030101010101" pitchFamily="2" charset="-122"/>
                <a:sym typeface="Symbol" panose="05050102010706020507" pitchFamily="18" charset="2"/>
              </a:rPr>
              <a:t>	</a:t>
            </a:r>
            <a:r>
              <a:rPr lang="en-US" altLang="zh-CN" b="0" i="0">
                <a:effectLst/>
                <a:latin typeface="Symbol" panose="05050102010706020507" pitchFamily="18" charset="2"/>
                <a:ea typeface="SimSun" panose="02010600030101010101" pitchFamily="2" charset="-122"/>
              </a:rPr>
              <a:t>a + b </a:t>
            </a:r>
            <a:r>
              <a:rPr lang="en-US" altLang="zh-CN" b="0" i="0">
                <a:effectLst/>
                <a:latin typeface="Helvetica" pitchFamily="34" charset="0"/>
                <a:ea typeface="SimSun" panose="02010600030101010101" pitchFamily="2" charset="-122"/>
                <a:sym typeface="Symbol" panose="05050102010706020507" pitchFamily="18" charset="2"/>
              </a:rPr>
              <a:t></a:t>
            </a:r>
            <a:r>
              <a:rPr lang="en-US" altLang="zh-CN" b="0" i="0">
                <a:effectLst/>
                <a:latin typeface="Symbol" panose="05050102010706020507" pitchFamily="18" charset="2"/>
                <a:ea typeface="SimSun" panose="02010600030101010101" pitchFamily="2" charset="-122"/>
              </a:rPr>
              <a:t> 1</a:t>
            </a:r>
          </a:p>
        </p:txBody>
      </p:sp>
      <p:sp>
        <p:nvSpPr>
          <p:cNvPr id="800781" name="Line 13"/>
          <p:cNvSpPr>
            <a:spLocks noChangeShapeType="1"/>
          </p:cNvSpPr>
          <p:nvPr/>
        </p:nvSpPr>
        <p:spPr bwMode="auto">
          <a:xfrm flipV="1">
            <a:off x="4495800" y="5410200"/>
            <a:ext cx="685800" cy="457200"/>
          </a:xfrm>
          <a:prstGeom prst="line">
            <a:avLst/>
          </a:prstGeom>
          <a:noFill/>
          <a:ln w="571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82" name="Text Box 14"/>
          <p:cNvSpPr txBox="1">
            <a:spLocks noChangeArrowheads="1"/>
          </p:cNvSpPr>
          <p:nvPr/>
        </p:nvSpPr>
        <p:spPr bwMode="auto">
          <a:xfrm>
            <a:off x="4572000" y="5181600"/>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V</a:t>
            </a:r>
          </a:p>
        </p:txBody>
      </p:sp>
      <p:sp>
        <p:nvSpPr>
          <p:cNvPr id="800783" name="Oval 15"/>
          <p:cNvSpPr>
            <a:spLocks noChangeArrowheads="1"/>
          </p:cNvSpPr>
          <p:nvPr/>
        </p:nvSpPr>
        <p:spPr bwMode="auto">
          <a:xfrm>
            <a:off x="4418189" y="5803900"/>
            <a:ext cx="152400" cy="152400"/>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84" name="Rectangle 16"/>
          <p:cNvSpPr>
            <a:spLocks noChangeArrowheads="1"/>
          </p:cNvSpPr>
          <p:nvPr/>
        </p:nvSpPr>
        <p:spPr bwMode="auto">
          <a:xfrm>
            <a:off x="5867400" y="4876800"/>
            <a:ext cx="3786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Symbol" panose="05050102010706020507" pitchFamily="18" charset="2"/>
                <a:ea typeface="SimSun" panose="02010600030101010101" pitchFamily="2" charset="-122"/>
              </a:rPr>
              <a:t>a</a:t>
            </a:r>
          </a:p>
        </p:txBody>
      </p:sp>
      <p:sp>
        <p:nvSpPr>
          <p:cNvPr id="800785" name="Rectangle 17"/>
          <p:cNvSpPr>
            <a:spLocks noChangeArrowheads="1"/>
          </p:cNvSpPr>
          <p:nvPr/>
        </p:nvSpPr>
        <p:spPr bwMode="auto">
          <a:xfrm>
            <a:off x="5334000" y="4114800"/>
            <a:ext cx="3529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Symbol" panose="05050102010706020507" pitchFamily="18" charset="2"/>
                <a:ea typeface="SimSun" panose="02010600030101010101" pitchFamily="2" charset="-122"/>
              </a:rPr>
              <a:t>b</a:t>
            </a:r>
          </a:p>
        </p:txBody>
      </p:sp>
      <p:sp>
        <p:nvSpPr>
          <p:cNvPr id="800786" name="Line 18"/>
          <p:cNvSpPr>
            <a:spLocks noChangeShapeType="1"/>
          </p:cNvSpPr>
          <p:nvPr/>
        </p:nvSpPr>
        <p:spPr bwMode="auto">
          <a:xfrm flipH="1">
            <a:off x="6667500" y="4419600"/>
            <a:ext cx="38100" cy="533400"/>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87" name="Freeform 19"/>
          <p:cNvSpPr/>
          <p:nvPr/>
        </p:nvSpPr>
        <p:spPr bwMode="auto">
          <a:xfrm>
            <a:off x="6677378" y="4838701"/>
            <a:ext cx="124178" cy="142875"/>
          </a:xfrm>
          <a:custGeom>
            <a:avLst/>
            <a:gdLst>
              <a:gd name="T0" fmla="*/ 0 w 78"/>
              <a:gd name="T1" fmla="*/ 0 h 90"/>
              <a:gd name="T2" fmla="*/ 78 w 78"/>
              <a:gd name="T3" fmla="*/ 0 h 90"/>
              <a:gd name="T4" fmla="*/ 78 w 78"/>
              <a:gd name="T5" fmla="*/ 90 h 90"/>
            </a:gdLst>
            <a:ahLst/>
            <a:cxnLst>
              <a:cxn ang="0">
                <a:pos x="T0" y="T1"/>
              </a:cxn>
              <a:cxn ang="0">
                <a:pos x="T2" y="T3"/>
              </a:cxn>
              <a:cxn ang="0">
                <a:pos x="T4" y="T5"/>
              </a:cxn>
            </a:cxnLst>
            <a:rect l="0" t="0" r="r" b="b"/>
            <a:pathLst>
              <a:path w="78" h="90">
                <a:moveTo>
                  <a:pt x="0" y="0"/>
                </a:moveTo>
                <a:lnTo>
                  <a:pt x="78" y="0"/>
                </a:lnTo>
                <a:lnTo>
                  <a:pt x="78" y="90"/>
                </a:lnTo>
              </a:path>
            </a:pathLst>
          </a:custGeom>
          <a:noFill/>
          <a:ln w="9525">
            <a:solidFill>
              <a:schemeClr val="fo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88" name="Line 20"/>
          <p:cNvSpPr>
            <a:spLocks noChangeShapeType="1"/>
          </p:cNvSpPr>
          <p:nvPr/>
        </p:nvSpPr>
        <p:spPr bwMode="auto">
          <a:xfrm>
            <a:off x="6019800" y="3971925"/>
            <a:ext cx="685800" cy="371475"/>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89" name="Freeform 21"/>
          <p:cNvSpPr/>
          <p:nvPr/>
        </p:nvSpPr>
        <p:spPr bwMode="auto">
          <a:xfrm>
            <a:off x="6096000" y="3848100"/>
            <a:ext cx="117123" cy="184150"/>
          </a:xfrm>
          <a:custGeom>
            <a:avLst/>
            <a:gdLst>
              <a:gd name="T0" fmla="*/ 0 w 74"/>
              <a:gd name="T1" fmla="*/ 0 h 116"/>
              <a:gd name="T2" fmla="*/ 74 w 74"/>
              <a:gd name="T3" fmla="*/ 50 h 116"/>
              <a:gd name="T4" fmla="*/ 13 w 74"/>
              <a:gd name="T5" fmla="*/ 116 h 116"/>
            </a:gdLst>
            <a:ahLst/>
            <a:cxnLst>
              <a:cxn ang="0">
                <a:pos x="T0" y="T1"/>
              </a:cxn>
              <a:cxn ang="0">
                <a:pos x="T2" y="T3"/>
              </a:cxn>
              <a:cxn ang="0">
                <a:pos x="T4" y="T5"/>
              </a:cxn>
            </a:cxnLst>
            <a:rect l="0" t="0" r="r" b="b"/>
            <a:pathLst>
              <a:path w="74" h="116">
                <a:moveTo>
                  <a:pt x="0" y="0"/>
                </a:moveTo>
                <a:lnTo>
                  <a:pt x="74" y="50"/>
                </a:lnTo>
                <a:lnTo>
                  <a:pt x="13" y="116"/>
                </a:lnTo>
              </a:path>
            </a:pathLst>
          </a:custGeom>
          <a:noFill/>
          <a:ln w="9525">
            <a:solidFill>
              <a:schemeClr val="fo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0790" name="Text Box 22"/>
          <p:cNvSpPr txBox="1">
            <a:spLocks noChangeArrowheads="1"/>
          </p:cNvSpPr>
          <p:nvPr/>
        </p:nvSpPr>
        <p:spPr bwMode="auto">
          <a:xfrm>
            <a:off x="4927600" y="4343400"/>
            <a:ext cx="4860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T</a:t>
            </a:r>
            <a:r>
              <a:rPr lang="en-US" altLang="zh-CN" sz="2400" b="0" i="0" baseline="-25000">
                <a:solidFill>
                  <a:schemeClr val="tx1"/>
                </a:solidFill>
                <a:effectLst/>
                <a:latin typeface="Helvetica" pitchFamily="34" charset="0"/>
                <a:ea typeface="SimSun" panose="02010600030101010101" pitchFamily="2" charset="-122"/>
              </a:rPr>
              <a:t>1</a:t>
            </a:r>
            <a:endParaRPr lang="en-US" altLang="zh-CN" sz="2400" b="0" i="0">
              <a:solidFill>
                <a:schemeClr val="tx1"/>
              </a:solidFill>
              <a:effectLst/>
              <a:latin typeface="Helvetica" pitchFamily="34" charset="0"/>
              <a:ea typeface="SimSun" panose="02010600030101010101" pitchFamily="2" charset="-122"/>
            </a:endParaRPr>
          </a:p>
        </p:txBody>
      </p:sp>
      <p:sp>
        <p:nvSpPr>
          <p:cNvPr id="800791" name="Text Box 23"/>
          <p:cNvSpPr txBox="1">
            <a:spLocks noChangeArrowheads="1"/>
          </p:cNvSpPr>
          <p:nvPr/>
        </p:nvSpPr>
        <p:spPr bwMode="auto">
          <a:xfrm>
            <a:off x="8128000" y="5029200"/>
            <a:ext cx="48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T</a:t>
            </a:r>
            <a:r>
              <a:rPr lang="en-US" altLang="zh-CN" sz="2400" b="0" i="0" baseline="-25000">
                <a:solidFill>
                  <a:schemeClr val="tx1"/>
                </a:solidFill>
                <a:effectLst/>
                <a:latin typeface="Helvetica" pitchFamily="34" charset="0"/>
                <a:ea typeface="SimSun" panose="02010600030101010101" pitchFamily="2" charset="-122"/>
              </a:rPr>
              <a:t>2</a:t>
            </a:r>
            <a:endParaRPr lang="en-US" altLang="zh-CN" sz="2400" b="0" i="0">
              <a:solidFill>
                <a:schemeClr val="tx1"/>
              </a:solidFill>
              <a:effectLst/>
              <a:latin typeface="Helvetica" pitchFamily="34" charset="0"/>
              <a:ea typeface="SimSun" panose="02010600030101010101" pitchFamily="2" charset="-122"/>
            </a:endParaRPr>
          </a:p>
        </p:txBody>
      </p:sp>
      <p:sp>
        <p:nvSpPr>
          <p:cNvPr id="800792" name="Text Box 24"/>
          <p:cNvSpPr txBox="1">
            <a:spLocks noChangeArrowheads="1"/>
          </p:cNvSpPr>
          <p:nvPr/>
        </p:nvSpPr>
        <p:spPr bwMode="auto">
          <a:xfrm>
            <a:off x="7137400" y="1828800"/>
            <a:ext cx="48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T</a:t>
            </a:r>
            <a:r>
              <a:rPr lang="en-US" altLang="zh-CN" sz="2400" b="0" i="0" baseline="-25000">
                <a:solidFill>
                  <a:schemeClr val="tx1"/>
                </a:solidFill>
                <a:effectLst/>
                <a:latin typeface="Helvetica" pitchFamily="34" charset="0"/>
                <a:ea typeface="SimSun" panose="02010600030101010101" pitchFamily="2" charset="-122"/>
              </a:rPr>
              <a:t>3</a:t>
            </a:r>
            <a:endParaRPr lang="en-US" altLang="zh-CN" sz="2400" b="0" i="0">
              <a:solidFill>
                <a:schemeClr val="tx1"/>
              </a:solidFill>
              <a:effectLst/>
              <a:latin typeface="Helvetica" pitchFamily="34" charset="0"/>
              <a:ea typeface="SimSun" panose="02010600030101010101" pitchFamily="2" charset="-122"/>
            </a:endParaRPr>
          </a:p>
        </p:txBody>
      </p:sp>
      <p:sp>
        <p:nvSpPr>
          <p:cNvPr id="25" name="Rectangle 2">
            <a:extLst>
              <a:ext uri="{FF2B5EF4-FFF2-40B4-BE49-F238E27FC236}">
                <a16:creationId xmlns:a16="http://schemas.microsoft.com/office/drawing/2014/main" id="{C5FB357A-616E-40D1-A339-0AD584B4E456}"/>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xfrm>
            <a:off x="323528" y="1340768"/>
            <a:ext cx="7392811" cy="1143000"/>
          </a:xfrm>
        </p:spPr>
        <p:txBody>
          <a:bodyPr>
            <a:normAutofit/>
          </a:bodyPr>
          <a:lstStyle/>
          <a:p>
            <a:r>
              <a:rPr lang="zh-CN" altLang="en-US" dirty="0">
                <a:ea typeface="SimSun" panose="02010600030101010101" pitchFamily="2" charset="-122"/>
              </a:rPr>
              <a:t>其他类型求交</a:t>
            </a:r>
            <a:endParaRPr lang="en-US" altLang="zh-CN" dirty="0">
              <a:ea typeface="SimSun" panose="02010600030101010101" pitchFamily="2" charset="-122"/>
            </a:endParaRPr>
          </a:p>
        </p:txBody>
      </p:sp>
      <p:sp>
        <p:nvSpPr>
          <p:cNvPr id="801795" name="Rectangle 3"/>
          <p:cNvSpPr>
            <a:spLocks noGrp="1" noChangeArrowheads="1"/>
          </p:cNvSpPr>
          <p:nvPr>
            <p:ph type="body" idx="1"/>
          </p:nvPr>
        </p:nvSpPr>
        <p:spPr/>
        <p:txBody>
          <a:bodyPr>
            <a:normAutofit fontScale="77500" lnSpcReduction="20000"/>
          </a:bodyPr>
          <a:lstStyle/>
          <a:p>
            <a:pPr marL="342900" indent="-342900">
              <a:lnSpc>
                <a:spcPct val="90000"/>
              </a:lnSpc>
            </a:pPr>
            <a:r>
              <a:rPr lang="en-US" altLang="zh-CN" sz="2700">
                <a:ea typeface="SimSun" panose="02010600030101010101" pitchFamily="2" charset="-122"/>
              </a:rPr>
              <a:t>Cone, cylinder, ellipsoid:</a:t>
            </a:r>
          </a:p>
          <a:p>
            <a:pPr marL="742950" lvl="1" indent="-285750">
              <a:lnSpc>
                <a:spcPct val="90000"/>
              </a:lnSpc>
            </a:pPr>
            <a:r>
              <a:rPr lang="en-US" altLang="zh-CN" sz="2200">
                <a:ea typeface="SimSun" panose="02010600030101010101" pitchFamily="2" charset="-122"/>
              </a:rPr>
              <a:t>Similar to sphere</a:t>
            </a:r>
          </a:p>
          <a:p>
            <a:pPr marL="342900" indent="-342900">
              <a:lnSpc>
                <a:spcPct val="90000"/>
              </a:lnSpc>
            </a:pPr>
            <a:r>
              <a:rPr lang="en-US" altLang="zh-CN" sz="2700">
                <a:ea typeface="SimSun" panose="02010600030101010101" pitchFamily="2" charset="-122"/>
              </a:rPr>
              <a:t>Box</a:t>
            </a:r>
          </a:p>
          <a:p>
            <a:pPr marL="742950" lvl="1" indent="-285750">
              <a:lnSpc>
                <a:spcPct val="90000"/>
              </a:lnSpc>
            </a:pPr>
            <a:r>
              <a:rPr lang="en-US" altLang="zh-CN" sz="2200">
                <a:ea typeface="SimSun" panose="02010600030101010101" pitchFamily="2" charset="-122"/>
              </a:rPr>
              <a:t>Intersect 3 front-facing planes, return closest</a:t>
            </a:r>
          </a:p>
          <a:p>
            <a:pPr marL="342900" indent="-342900">
              <a:lnSpc>
                <a:spcPct val="90000"/>
              </a:lnSpc>
            </a:pPr>
            <a:r>
              <a:rPr lang="en-US" altLang="zh-CN" sz="2700">
                <a:ea typeface="SimSun" panose="02010600030101010101" pitchFamily="2" charset="-122"/>
              </a:rPr>
              <a:t>Convex polygon</a:t>
            </a:r>
          </a:p>
          <a:p>
            <a:pPr marL="742950" lvl="1" indent="-285750">
              <a:lnSpc>
                <a:spcPct val="90000"/>
              </a:lnSpc>
            </a:pPr>
            <a:r>
              <a:rPr lang="en-US" altLang="zh-CN" sz="2200">
                <a:ea typeface="SimSun" panose="02010600030101010101" pitchFamily="2" charset="-122"/>
              </a:rPr>
              <a:t>Same as triangle (check point-in-polygon algebraically)</a:t>
            </a:r>
          </a:p>
          <a:p>
            <a:pPr marL="342900" indent="-342900">
              <a:lnSpc>
                <a:spcPct val="90000"/>
              </a:lnSpc>
            </a:pPr>
            <a:r>
              <a:rPr lang="en-US" altLang="zh-CN" sz="2700">
                <a:ea typeface="SimSun" panose="02010600030101010101" pitchFamily="2" charset="-122"/>
              </a:rPr>
              <a:t>Concave polygon</a:t>
            </a:r>
          </a:p>
          <a:p>
            <a:pPr marL="742950" lvl="1" indent="-285750">
              <a:lnSpc>
                <a:spcPct val="90000"/>
              </a:lnSpc>
            </a:pPr>
            <a:r>
              <a:rPr lang="en-US" altLang="zh-CN" sz="2200">
                <a:ea typeface="SimSun" panose="02010600030101010101" pitchFamily="2" charset="-122"/>
              </a:rPr>
              <a:t>Same plane intersection</a:t>
            </a:r>
          </a:p>
          <a:p>
            <a:pPr marL="742950" lvl="1" indent="-285750">
              <a:lnSpc>
                <a:spcPct val="90000"/>
              </a:lnSpc>
            </a:pPr>
            <a:r>
              <a:rPr lang="en-US" altLang="zh-CN" sz="2200">
                <a:ea typeface="SimSun" panose="02010600030101010101" pitchFamily="2" charset="-122"/>
              </a:rPr>
              <a:t>More complex point-in-polygon test</a:t>
            </a:r>
          </a:p>
        </p:txBody>
      </p:sp>
      <p:sp>
        <p:nvSpPr>
          <p:cNvPr id="4" name="Rectangle 2">
            <a:extLst>
              <a:ext uri="{FF2B5EF4-FFF2-40B4-BE49-F238E27FC236}">
                <a16:creationId xmlns:a16="http://schemas.microsoft.com/office/drawing/2014/main" id="{04A29A61-1B65-4CDB-948D-752E0ECA5237}"/>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323528" y="1484784"/>
            <a:ext cx="7392811" cy="1143000"/>
          </a:xfrm>
        </p:spPr>
        <p:txBody>
          <a:bodyPr>
            <a:normAutofit/>
          </a:bodyPr>
          <a:lstStyle/>
          <a:p>
            <a:r>
              <a:rPr lang="zh-CN" altLang="en-US" sz="2800" b="1" dirty="0">
                <a:ea typeface="SimSun" panose="02010600030101010101" pitchFamily="2" charset="-122"/>
              </a:rPr>
              <a:t>计算光照值</a:t>
            </a:r>
            <a:endParaRPr lang="en-US" altLang="zh-CN" sz="2800" b="1" dirty="0">
              <a:ea typeface="SimSun" panose="02010600030101010101" pitchFamily="2" charset="-122"/>
            </a:endParaRPr>
          </a:p>
        </p:txBody>
      </p:sp>
      <p:sp>
        <p:nvSpPr>
          <p:cNvPr id="791556" name="Text Box 4"/>
          <p:cNvSpPr txBox="1">
            <a:spLocks noChangeArrowheads="1"/>
          </p:cNvSpPr>
          <p:nvPr/>
        </p:nvSpPr>
        <p:spPr bwMode="auto">
          <a:xfrm>
            <a:off x="1185334" y="2438400"/>
            <a:ext cx="7047122" cy="3785652"/>
          </a:xfrm>
          <a:prstGeom prst="rect">
            <a:avLst/>
          </a:prstGeom>
          <a:noFill/>
          <a:ln w="28575">
            <a:solidFill>
              <a:schemeClr val="bg1"/>
            </a:solidFill>
            <a:miter lim="800000"/>
          </a:ln>
          <a:effectLst>
            <a:outerShdw dist="35921" dir="2700000" algn="ctr" rotWithShape="0">
              <a:schemeClr val="bg2"/>
            </a:outerShdw>
          </a:effectLst>
          <a:extLst>
            <a:ext uri="{909E8E84-426E-40DD-AFC4-6F175D3DCCD1}">
              <a14:hiddenFill xmlns:a14="http://schemas.microsoft.com/office/drawing/2010/main">
                <a:solidFill>
                  <a:srgbClr val="F8F8F8"/>
                </a:solidFill>
              </a14:hiddenFill>
            </a:ext>
          </a:extLst>
        </p:spPr>
        <p:txBody>
          <a:bodyPr wrap="none">
            <a:spAutoFit/>
          </a:bodyPr>
          <a:lstStyle>
            <a:lvl1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1pPr>
            <a:lvl2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2pPr>
            <a:lvl3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3pPr>
            <a:lvl4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4pPr>
            <a:lvl5pPr algn="l">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454025" algn="l"/>
                <a:tab pos="917575" algn="l"/>
                <a:tab pos="1371600" algn="l"/>
              </a:tabLst>
              <a:defRPr sz="2400">
                <a:solidFill>
                  <a:schemeClr val="tx1"/>
                </a:solidFill>
                <a:latin typeface="Times New Roman" panose="02020603050405020304" pitchFamily="18" charset="0"/>
              </a:defRPr>
            </a:lvl9pPr>
          </a:lstStyle>
          <a:p>
            <a:pPr>
              <a:lnSpc>
                <a:spcPct val="100000"/>
              </a:lnSpc>
            </a:pPr>
            <a:r>
              <a:rPr lang="en-US" altLang="zh-CN" sz="2000" b="0" i="0" dirty="0">
                <a:effectLst/>
                <a:ea typeface="SimSun" panose="02010600030101010101" pitchFamily="2" charset="-122"/>
              </a:rPr>
              <a:t>Image </a:t>
            </a:r>
            <a:r>
              <a:rPr lang="en-US" altLang="zh-CN" sz="2000" b="0" i="0" dirty="0" err="1">
                <a:effectLst/>
                <a:ea typeface="SimSun" panose="02010600030101010101" pitchFamily="2" charset="-122"/>
              </a:rPr>
              <a:t>RayCast</a:t>
            </a:r>
            <a:r>
              <a:rPr lang="en-US" altLang="zh-CN" sz="2000" b="0" i="0" dirty="0">
                <a:effectLst/>
                <a:ea typeface="SimSun" panose="02010600030101010101" pitchFamily="2" charset="-122"/>
              </a:rPr>
              <a:t>(Camera </a:t>
            </a:r>
            <a:r>
              <a:rPr lang="en-US" altLang="zh-CN" sz="2000" b="0" i="0" dirty="0" err="1">
                <a:effectLst/>
                <a:ea typeface="SimSun" panose="02010600030101010101" pitchFamily="2" charset="-122"/>
              </a:rPr>
              <a:t>camera</a:t>
            </a:r>
            <a:r>
              <a:rPr lang="en-US" altLang="zh-CN" sz="2000" b="0" i="0" dirty="0">
                <a:effectLst/>
                <a:ea typeface="SimSun" panose="02010600030101010101" pitchFamily="2" charset="-122"/>
              </a:rPr>
              <a:t>, Scene </a:t>
            </a:r>
            <a:r>
              <a:rPr lang="en-US" altLang="zh-CN" sz="2000" b="0" i="0" dirty="0" err="1">
                <a:effectLst/>
                <a:ea typeface="SimSun" panose="02010600030101010101" pitchFamily="2" charset="-122"/>
              </a:rPr>
              <a:t>scene</a:t>
            </a:r>
            <a:r>
              <a:rPr lang="en-US" altLang="zh-CN" sz="2000" b="0" i="0" dirty="0">
                <a:effectLst/>
                <a:ea typeface="SimSun" panose="02010600030101010101" pitchFamily="2" charset="-122"/>
              </a:rPr>
              <a:t>, </a:t>
            </a:r>
            <a:r>
              <a:rPr lang="en-US" altLang="zh-CN" sz="2000" b="0" i="0" dirty="0" err="1">
                <a:effectLst/>
                <a:ea typeface="SimSun" panose="02010600030101010101" pitchFamily="2" charset="-122"/>
              </a:rPr>
              <a:t>int</a:t>
            </a:r>
            <a:r>
              <a:rPr lang="en-US" altLang="zh-CN" sz="2000" b="0" i="0" dirty="0">
                <a:effectLst/>
                <a:ea typeface="SimSun" panose="02010600030101010101" pitchFamily="2" charset="-122"/>
              </a:rPr>
              <a:t> width, </a:t>
            </a:r>
            <a:r>
              <a:rPr lang="en-US" altLang="zh-CN" sz="2000" b="0" i="0" dirty="0" err="1">
                <a:effectLst/>
                <a:ea typeface="SimSun" panose="02010600030101010101" pitchFamily="2" charset="-122"/>
              </a:rPr>
              <a:t>int</a:t>
            </a:r>
            <a:r>
              <a:rPr lang="en-US" altLang="zh-CN" sz="2000" b="0" i="0" dirty="0">
                <a:effectLst/>
                <a:ea typeface="SimSun" panose="02010600030101010101" pitchFamily="2" charset="-122"/>
              </a:rPr>
              <a:t> height)</a:t>
            </a:r>
          </a:p>
          <a:p>
            <a:pPr>
              <a:lnSpc>
                <a:spcPct val="100000"/>
              </a:lnSpc>
            </a:pPr>
            <a:r>
              <a:rPr lang="en-US" altLang="zh-CN" sz="2000" b="0" i="0" dirty="0">
                <a:effectLst/>
                <a:ea typeface="SimSun" panose="02010600030101010101" pitchFamily="2" charset="-122"/>
              </a:rPr>
              <a:t>{</a:t>
            </a:r>
          </a:p>
          <a:p>
            <a:pPr>
              <a:lnSpc>
                <a:spcPct val="100000"/>
              </a:lnSpc>
            </a:pPr>
            <a:r>
              <a:rPr lang="en-US" altLang="zh-CN" sz="2000" b="0" i="0" dirty="0">
                <a:effectLst/>
                <a:ea typeface="SimSun" panose="02010600030101010101" pitchFamily="2" charset="-122"/>
              </a:rPr>
              <a:t>	Image </a:t>
            </a:r>
            <a:r>
              <a:rPr lang="en-US" altLang="zh-CN" sz="2000" b="0" i="0" dirty="0" err="1">
                <a:effectLst/>
                <a:ea typeface="SimSun" panose="02010600030101010101" pitchFamily="2" charset="-122"/>
              </a:rPr>
              <a:t>image</a:t>
            </a:r>
            <a:r>
              <a:rPr lang="en-US" altLang="zh-CN" sz="2000" b="0" i="0" dirty="0">
                <a:effectLst/>
                <a:ea typeface="SimSun" panose="02010600030101010101" pitchFamily="2" charset="-122"/>
              </a:rPr>
              <a:t> = new Image(width, height);</a:t>
            </a:r>
          </a:p>
          <a:p>
            <a:pPr>
              <a:lnSpc>
                <a:spcPct val="100000"/>
              </a:lnSpc>
            </a:pPr>
            <a:r>
              <a:rPr lang="en-US" altLang="zh-CN" sz="2000" b="0" i="0" dirty="0">
                <a:effectLst/>
                <a:ea typeface="SimSun" panose="02010600030101010101" pitchFamily="2" charset="-122"/>
              </a:rPr>
              <a:t>	for (</a:t>
            </a:r>
            <a:r>
              <a:rPr lang="en-US" altLang="zh-CN" sz="2000" b="0" i="0" dirty="0" err="1">
                <a:effectLst/>
                <a:ea typeface="SimSun" panose="02010600030101010101" pitchFamily="2" charset="-122"/>
              </a:rPr>
              <a:t>int</a:t>
            </a:r>
            <a:r>
              <a:rPr lang="en-US" altLang="zh-CN" sz="2000" b="0" i="0" dirty="0">
                <a:effectLst/>
                <a:ea typeface="SimSun" panose="02010600030101010101" pitchFamily="2" charset="-122"/>
              </a:rPr>
              <a:t> i = 0; i &lt; width; i++) { </a:t>
            </a:r>
          </a:p>
          <a:p>
            <a:pPr>
              <a:lnSpc>
                <a:spcPct val="100000"/>
              </a:lnSpc>
            </a:pPr>
            <a:r>
              <a:rPr lang="en-US" altLang="zh-CN" sz="2000" b="0" i="0" dirty="0">
                <a:effectLst/>
                <a:ea typeface="SimSun" panose="02010600030101010101" pitchFamily="2" charset="-122"/>
              </a:rPr>
              <a:t>		for (</a:t>
            </a:r>
            <a:r>
              <a:rPr lang="en-US" altLang="zh-CN" sz="2000" b="0" i="0" dirty="0" err="1">
                <a:effectLst/>
                <a:ea typeface="SimSun" panose="02010600030101010101" pitchFamily="2" charset="-122"/>
              </a:rPr>
              <a:t>int</a:t>
            </a:r>
            <a:r>
              <a:rPr lang="en-US" altLang="zh-CN" sz="2000" b="0" i="0" dirty="0">
                <a:effectLst/>
                <a:ea typeface="SimSun" panose="02010600030101010101" pitchFamily="2" charset="-122"/>
              </a:rPr>
              <a:t> j = 0; j &lt; height; j++) { </a:t>
            </a:r>
          </a:p>
          <a:p>
            <a:pPr>
              <a:lnSpc>
                <a:spcPct val="100000"/>
              </a:lnSpc>
            </a:pPr>
            <a:r>
              <a:rPr lang="en-US" altLang="zh-CN" sz="2000" b="0" i="0" dirty="0">
                <a:effectLst/>
                <a:ea typeface="SimSun" panose="02010600030101010101" pitchFamily="2" charset="-122"/>
              </a:rPr>
              <a:t>			Ray </a:t>
            </a:r>
            <a:r>
              <a:rPr lang="en-US" altLang="zh-CN" sz="2000" b="0" i="0" dirty="0" err="1">
                <a:effectLst/>
                <a:ea typeface="SimSun" panose="02010600030101010101" pitchFamily="2" charset="-122"/>
              </a:rPr>
              <a:t>ray</a:t>
            </a:r>
            <a:r>
              <a:rPr lang="en-US" altLang="zh-CN" sz="2000" b="0" i="0" dirty="0">
                <a:effectLst/>
                <a:ea typeface="SimSun" panose="02010600030101010101" pitchFamily="2" charset="-122"/>
              </a:rPr>
              <a:t> = </a:t>
            </a:r>
            <a:r>
              <a:rPr lang="en-US" altLang="zh-CN" sz="2000" b="0" i="0" dirty="0" err="1">
                <a:effectLst/>
                <a:ea typeface="SimSun" panose="02010600030101010101" pitchFamily="2" charset="-122"/>
              </a:rPr>
              <a:t>ConstructRayThroughPixel</a:t>
            </a:r>
            <a:r>
              <a:rPr lang="en-US" altLang="zh-CN" sz="2000" b="0" i="0" dirty="0">
                <a:effectLst/>
                <a:ea typeface="SimSun" panose="02010600030101010101" pitchFamily="2" charset="-122"/>
              </a:rPr>
              <a:t>(camera, i, j);</a:t>
            </a:r>
          </a:p>
          <a:p>
            <a:pPr>
              <a:lnSpc>
                <a:spcPct val="100000"/>
              </a:lnSpc>
            </a:pPr>
            <a:r>
              <a:rPr lang="en-US" altLang="zh-CN" sz="2000" b="0" i="0" dirty="0">
                <a:effectLst/>
                <a:ea typeface="SimSun" panose="02010600030101010101" pitchFamily="2" charset="-122"/>
              </a:rPr>
              <a:t>			</a:t>
            </a:r>
            <a:r>
              <a:rPr lang="en-US" altLang="zh-CN" sz="2000" dirty="0"/>
              <a:t>Intersection hit = </a:t>
            </a:r>
            <a:r>
              <a:rPr lang="en-US" altLang="zh-CN" sz="2000" dirty="0" err="1"/>
              <a:t>FindIntersection</a:t>
            </a:r>
            <a:r>
              <a:rPr lang="en-US" altLang="zh-CN" sz="2000" dirty="0"/>
              <a:t>(ray, scene);</a:t>
            </a:r>
          </a:p>
          <a:p>
            <a:pPr>
              <a:lnSpc>
                <a:spcPct val="100000"/>
              </a:lnSpc>
            </a:pPr>
            <a:r>
              <a:rPr lang="en-US" altLang="zh-CN" sz="2000" b="0" i="0" dirty="0">
                <a:effectLst/>
                <a:ea typeface="SimSun" panose="02010600030101010101" pitchFamily="2" charset="-122"/>
              </a:rPr>
              <a:t>			</a:t>
            </a:r>
            <a:r>
              <a:rPr lang="en-US" altLang="zh-CN" sz="2000" b="0" i="0" dirty="0">
                <a:solidFill>
                  <a:srgbClr val="0070C0"/>
                </a:solidFill>
                <a:effectLst/>
                <a:ea typeface="SimSun" panose="02010600030101010101" pitchFamily="2" charset="-122"/>
              </a:rPr>
              <a:t>image[i][j] = </a:t>
            </a:r>
            <a:r>
              <a:rPr lang="en-US" altLang="zh-CN" sz="2000" b="0" i="0" dirty="0" err="1">
                <a:solidFill>
                  <a:srgbClr val="0070C0"/>
                </a:solidFill>
                <a:effectLst/>
                <a:ea typeface="SimSun" panose="02010600030101010101" pitchFamily="2" charset="-122"/>
              </a:rPr>
              <a:t>GetColor</a:t>
            </a:r>
            <a:r>
              <a:rPr lang="en-US" altLang="zh-CN" sz="2000" b="0" i="0" dirty="0">
                <a:solidFill>
                  <a:srgbClr val="0070C0"/>
                </a:solidFill>
                <a:effectLst/>
                <a:ea typeface="SimSun" panose="02010600030101010101" pitchFamily="2" charset="-122"/>
              </a:rPr>
              <a:t>(hit);</a:t>
            </a:r>
          </a:p>
          <a:p>
            <a:pPr>
              <a:lnSpc>
                <a:spcPct val="100000"/>
              </a:lnSpc>
            </a:pPr>
            <a:r>
              <a:rPr lang="en-US" altLang="zh-CN" sz="2000" b="0" i="0" dirty="0">
                <a:effectLst/>
                <a:ea typeface="SimSun" panose="02010600030101010101" pitchFamily="2" charset="-122"/>
              </a:rPr>
              <a:t>		}</a:t>
            </a:r>
          </a:p>
          <a:p>
            <a:pPr>
              <a:lnSpc>
                <a:spcPct val="100000"/>
              </a:lnSpc>
            </a:pPr>
            <a:r>
              <a:rPr lang="en-US" altLang="zh-CN" sz="2000" b="0" i="0" dirty="0">
                <a:effectLst/>
                <a:ea typeface="SimSun" panose="02010600030101010101" pitchFamily="2" charset="-122"/>
              </a:rPr>
              <a:t>	}</a:t>
            </a:r>
          </a:p>
          <a:p>
            <a:pPr>
              <a:lnSpc>
                <a:spcPct val="100000"/>
              </a:lnSpc>
            </a:pPr>
            <a:r>
              <a:rPr lang="en-US" altLang="zh-CN" sz="2000" b="0" i="0" dirty="0">
                <a:effectLst/>
                <a:ea typeface="SimSun" panose="02010600030101010101" pitchFamily="2" charset="-122"/>
              </a:rPr>
              <a:t>	return image;</a:t>
            </a:r>
          </a:p>
          <a:p>
            <a:pPr>
              <a:lnSpc>
                <a:spcPct val="100000"/>
              </a:lnSpc>
            </a:pPr>
            <a:r>
              <a:rPr lang="en-US" altLang="zh-CN" sz="2000" b="0" i="0" dirty="0">
                <a:effectLst/>
                <a:ea typeface="SimSun" panose="02010600030101010101" pitchFamily="2" charset="-122"/>
              </a:rPr>
              <a:t>}</a:t>
            </a:r>
          </a:p>
        </p:txBody>
      </p:sp>
      <p:sp>
        <p:nvSpPr>
          <p:cNvPr id="7" name="Rectangle 2">
            <a:extLst>
              <a:ext uri="{FF2B5EF4-FFF2-40B4-BE49-F238E27FC236}">
                <a16:creationId xmlns:a16="http://schemas.microsoft.com/office/drawing/2014/main" id="{276EEFB0-506F-41B6-BEB7-0A8322317349}"/>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extLst>
      <p:ext uri="{BB962C8B-B14F-4D97-AF65-F5344CB8AC3E}">
        <p14:creationId xmlns:p14="http://schemas.microsoft.com/office/powerpoint/2010/main" val="1894844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5890" name="Picture 2" descr="rayca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0667" y="2209800"/>
            <a:ext cx="3857978" cy="3581400"/>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5891" name="Rectangle 3"/>
          <p:cNvSpPr>
            <a:spLocks noGrp="1" noChangeArrowheads="1"/>
          </p:cNvSpPr>
          <p:nvPr>
            <p:ph type="title"/>
          </p:nvPr>
        </p:nvSpPr>
        <p:spPr>
          <a:xfrm>
            <a:off x="179512" y="1519364"/>
            <a:ext cx="7392811" cy="1143000"/>
          </a:xfrm>
        </p:spPr>
        <p:txBody>
          <a:bodyPr>
            <a:normAutofit/>
          </a:bodyPr>
          <a:lstStyle/>
          <a:p>
            <a:r>
              <a:rPr lang="zh-CN" altLang="en-US" sz="2400" b="1" dirty="0">
                <a:ea typeface="SimSun" panose="02010600030101010101" pitchFamily="2" charset="-122"/>
              </a:rPr>
              <a:t>计算光照值</a:t>
            </a:r>
            <a:r>
              <a:rPr lang="en-US" altLang="zh-CN" dirty="0">
                <a:ea typeface="SimSun" panose="02010600030101010101" pitchFamily="2" charset="-122"/>
              </a:rPr>
              <a:t>– </a:t>
            </a:r>
            <a:r>
              <a:rPr lang="zh-CN" altLang="en-US" dirty="0">
                <a:ea typeface="SimSun" panose="02010600030101010101" pitchFamily="2" charset="-122"/>
              </a:rPr>
              <a:t>直接照明</a:t>
            </a:r>
            <a:endParaRPr lang="en-US" altLang="zh-CN" dirty="0">
              <a:ea typeface="SimSun" panose="02010600030101010101" pitchFamily="2" charset="-122"/>
            </a:endParaRPr>
          </a:p>
        </p:txBody>
      </p:sp>
      <p:sp>
        <p:nvSpPr>
          <p:cNvPr id="805892" name="Rectangle 4"/>
          <p:cNvSpPr>
            <a:spLocks noGrp="1" noChangeArrowheads="1"/>
          </p:cNvSpPr>
          <p:nvPr>
            <p:ph type="body" idx="1"/>
          </p:nvPr>
        </p:nvSpPr>
        <p:spPr>
          <a:xfrm>
            <a:off x="628650" y="2369542"/>
            <a:ext cx="4114960" cy="3263503"/>
          </a:xfrm>
        </p:spPr>
        <p:txBody>
          <a:bodyPr>
            <a:normAutofit/>
          </a:bodyPr>
          <a:lstStyle/>
          <a:p>
            <a:pPr marL="742950" lvl="1" indent="-285750"/>
            <a:r>
              <a:rPr lang="zh-CN" altLang="en-US" sz="2400" dirty="0">
                <a:ea typeface="SimSun" panose="02010600030101010101" pitchFamily="2" charset="-122"/>
              </a:rPr>
              <a:t>直接追踪到光源，中间没有阻挡</a:t>
            </a:r>
            <a:endParaRPr lang="en-US" altLang="zh-CN" sz="2400" dirty="0">
              <a:ea typeface="SimSun" panose="02010600030101010101" pitchFamily="2" charset="-122"/>
            </a:endParaRPr>
          </a:p>
        </p:txBody>
      </p:sp>
      <p:graphicFrame>
        <p:nvGraphicFramePr>
          <p:cNvPr id="805893" name="Object 5"/>
          <p:cNvGraphicFramePr>
            <a:graphicFrameLocks noChangeAspect="1"/>
          </p:cNvGraphicFramePr>
          <p:nvPr/>
        </p:nvGraphicFramePr>
        <p:xfrm>
          <a:off x="372533" y="5943600"/>
          <a:ext cx="6430434" cy="547688"/>
        </p:xfrm>
        <a:graphic>
          <a:graphicData uri="http://schemas.openxmlformats.org/presentationml/2006/ole">
            <mc:AlternateContent xmlns:mc="http://schemas.openxmlformats.org/markup-compatibility/2006">
              <mc:Choice xmlns:v="urn:schemas-microsoft-com:vml" Requires="v">
                <p:oleObj spid="_x0000_s1035" name="Equation" r:id="rId4" imgW="3111500" imgH="266700" progId="">
                  <p:embed/>
                </p:oleObj>
              </mc:Choice>
              <mc:Fallback>
                <p:oleObj name="Equation" r:id="rId4" imgW="3111500" imgH="266700" progId="">
                  <p:embed/>
                  <p:pic>
                    <p:nvPicPr>
                      <p:cNvPr id="8058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533" y="5943600"/>
                        <a:ext cx="6430434" cy="547688"/>
                      </a:xfrm>
                      <a:prstGeom prst="rect">
                        <a:avLst/>
                      </a:prstGeom>
                      <a:solidFill>
                        <a:srgbClr val="F8F8F8"/>
                      </a:solidFill>
                      <a:ln w="28575">
                        <a:solidFill>
                          <a:schemeClr val="accent1"/>
                        </a:solidFill>
                        <a:miter lim="800000"/>
                        <a:headEnd/>
                        <a:tailEnd/>
                      </a:ln>
                      <a:effectLst>
                        <a:outerShdw dist="35921" dir="2700000" algn="ctr" rotWithShape="0">
                          <a:srgbClr val="808080"/>
                        </a:outerShdw>
                      </a:effectLst>
                    </p:spPr>
                  </p:pic>
                </p:oleObj>
              </mc:Fallback>
            </mc:AlternateContent>
          </a:graphicData>
        </a:graphic>
      </p:graphicFrame>
      <p:sp>
        <p:nvSpPr>
          <p:cNvPr id="6" name="Rectangle 2">
            <a:extLst>
              <a:ext uri="{FF2B5EF4-FFF2-40B4-BE49-F238E27FC236}">
                <a16:creationId xmlns:a16="http://schemas.microsoft.com/office/drawing/2014/main" id="{255F3776-4337-4F38-BECC-ABB2DB6AE411}"/>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1116013" y="1995488"/>
            <a:ext cx="7416800" cy="4452566"/>
          </a:xfrm>
        </p:spPr>
        <p:txBody>
          <a:bodyPr vert="horz" wrap="square" lIns="91440" tIns="45720" rIns="91440" bIns="45720" anchor="t" anchorCtr="0">
            <a:spAutoFit/>
          </a:bodyPr>
          <a:lstStyle/>
          <a:p>
            <a:pPr>
              <a:lnSpc>
                <a:spcPct val="150000"/>
              </a:lnSpc>
              <a:spcBef>
                <a:spcPts val="0"/>
              </a:spcBef>
            </a:pPr>
            <a:r>
              <a:rPr lang="zh-CN" altLang="en-US" sz="2400" dirty="0"/>
              <a:t>局部光照模型主要考虑光源发出的光对物体的直接影响，光源包括灯泡、太阳和手电等。</a:t>
            </a:r>
          </a:p>
          <a:p>
            <a:pPr>
              <a:lnSpc>
                <a:spcPct val="150000"/>
              </a:lnSpc>
              <a:spcBef>
                <a:spcPts val="0"/>
              </a:spcBef>
            </a:pPr>
            <a:r>
              <a:rPr lang="zh-CN" altLang="en-US" sz="2400" dirty="0"/>
              <a:t>全局光照模型除了处理光源发出的光之外，还考虑其他多次反射或折射光的间接影响，如光线穿过透明或半透明物体，以及光线从一个物体表面反射到另一个表面等。</a:t>
            </a:r>
            <a:endParaRPr lang="en-US" altLang="zh-CN" sz="2400" dirty="0"/>
          </a:p>
          <a:p>
            <a:pPr>
              <a:lnSpc>
                <a:spcPct val="150000"/>
              </a:lnSpc>
              <a:spcBef>
                <a:spcPts val="0"/>
              </a:spcBef>
            </a:pPr>
            <a:r>
              <a:rPr lang="zh-CN" altLang="en-US" sz="2400" dirty="0"/>
              <a:t>从某种意义上说，空间中每一个点都是光源，这需要巨大的运算量。</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一、全局光照</a:t>
            </a:r>
          </a:p>
        </p:txBody>
      </p:sp>
    </p:spTree>
    <p:custDataLst>
      <p:tags r:id="rId1"/>
    </p:custDataLst>
    <p:extLst>
      <p:ext uri="{BB962C8B-B14F-4D97-AF65-F5344CB8AC3E}">
        <p14:creationId xmlns:p14="http://schemas.microsoft.com/office/powerpoint/2010/main" val="22284514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8" end="18"/>
                                            </p:txEl>
                                          </p:spTgt>
                                        </p:tgtEl>
                                        <p:attrNameLst>
                                          <p:attrName>style.visibility</p:attrName>
                                        </p:attrNameLst>
                                      </p:cBhvr>
                                      <p:to>
                                        <p:strVal val="visible"/>
                                      </p:to>
                                    </p:set>
                                    <p:animEffect transition="in" filter="blinds(horizontal)">
                                      <p:cBhvr>
                                        <p:cTn id="7" dur="500"/>
                                        <p:tgtEl>
                                          <p:spTgt spid="283651">
                                            <p:txEl>
                                              <p:char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4866" name="Picture 2" descr="rayca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4800" y="2438400"/>
            <a:ext cx="3400778" cy="3157538"/>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4868" name="Rectangle 4"/>
          <p:cNvSpPr>
            <a:spLocks noGrp="1" noChangeArrowheads="1"/>
          </p:cNvSpPr>
          <p:nvPr>
            <p:ph type="body" idx="1"/>
          </p:nvPr>
        </p:nvSpPr>
        <p:spPr/>
        <p:txBody>
          <a:bodyPr/>
          <a:lstStyle/>
          <a:p>
            <a:pPr marL="742950" marR="0" lvl="1" indent="-285750" algn="l" defTabSz="514350" rtl="0" eaLnBrk="1" fontAlgn="auto" latinLnBrk="0" hangingPunct="1">
              <a:lnSpc>
                <a:spcPct val="120000"/>
              </a:lnSpc>
              <a:spcBef>
                <a:spcPts val="28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a:ea typeface="SimSun" panose="02010600030101010101" pitchFamily="2" charset="-122"/>
                <a:cs typeface="+mn-cs"/>
              </a:rPr>
              <a:t>直接追踪到光源，中间有阻挡</a:t>
            </a:r>
            <a:endParaRPr kumimoji="0" lang="en-US" altLang="zh-CN" sz="2400" b="0" i="0" u="none" strike="noStrike" kern="1200" cap="none" spc="0" normalizeH="0" baseline="0" noProof="0" dirty="0">
              <a:ln>
                <a:noFill/>
              </a:ln>
              <a:solidFill>
                <a:srgbClr val="000000"/>
              </a:solidFill>
              <a:effectLst/>
              <a:uLnTx/>
              <a:uFillTx/>
              <a:latin typeface="Arial"/>
              <a:ea typeface="SimSun" panose="02010600030101010101" pitchFamily="2" charset="-122"/>
              <a:cs typeface="+mn-cs"/>
            </a:endParaRPr>
          </a:p>
          <a:p>
            <a:pPr marL="742950" lvl="1" indent="-285750"/>
            <a:r>
              <a:rPr lang="zh-CN" altLang="en-US" sz="2000" dirty="0">
                <a:ea typeface="SimSun" panose="02010600030101010101" pitchFamily="2" charset="-122"/>
              </a:rPr>
              <a:t>投射射线到每个光源</a:t>
            </a:r>
            <a:endParaRPr lang="en-US" altLang="zh-CN" sz="2000" dirty="0">
              <a:ea typeface="SimSun" panose="02010600030101010101" pitchFamily="2" charset="-122"/>
            </a:endParaRPr>
          </a:p>
          <a:p>
            <a:pPr marL="742950" lvl="1" indent="-285750"/>
            <a:r>
              <a:rPr lang="en-US" altLang="zh-CN" sz="2000" dirty="0">
                <a:ea typeface="SimSun" panose="02010600030101010101" pitchFamily="2" charset="-122"/>
              </a:rPr>
              <a:t>    S</a:t>
            </a:r>
            <a:r>
              <a:rPr lang="en-US" altLang="zh-CN" sz="2000" baseline="-25000" dirty="0">
                <a:ea typeface="SimSun" panose="02010600030101010101" pitchFamily="2" charset="-122"/>
              </a:rPr>
              <a:t>i</a:t>
            </a:r>
            <a:r>
              <a:rPr lang="en-US" altLang="zh-CN" sz="2000" dirty="0">
                <a:ea typeface="SimSun" panose="02010600030101010101" pitchFamily="2" charset="-122"/>
              </a:rPr>
              <a:t> = 0 if ray is blocked, </a:t>
            </a:r>
            <a:br>
              <a:rPr lang="en-US" altLang="zh-CN" sz="2000" dirty="0">
                <a:ea typeface="SimSun" panose="02010600030101010101" pitchFamily="2" charset="-122"/>
              </a:rPr>
            </a:br>
            <a:r>
              <a:rPr lang="en-US" altLang="zh-CN" sz="2000" dirty="0">
                <a:ea typeface="SimSun" panose="02010600030101010101" pitchFamily="2" charset="-122"/>
              </a:rPr>
              <a:t>	S</a:t>
            </a:r>
            <a:r>
              <a:rPr lang="en-US" altLang="zh-CN" sz="2000" baseline="-25000" dirty="0">
                <a:ea typeface="SimSun" panose="02010600030101010101" pitchFamily="2" charset="-122"/>
              </a:rPr>
              <a:t>i</a:t>
            </a:r>
            <a:r>
              <a:rPr lang="en-US" altLang="zh-CN" sz="2000" dirty="0">
                <a:ea typeface="SimSun" panose="02010600030101010101" pitchFamily="2" charset="-122"/>
              </a:rPr>
              <a:t> = 1 otherwise</a:t>
            </a:r>
          </a:p>
          <a:p>
            <a:pPr marL="742950" lvl="1" indent="-285750"/>
            <a:r>
              <a:rPr lang="en-US" altLang="zh-CN" sz="2000" dirty="0">
                <a:ea typeface="SimSun" panose="02010600030101010101" pitchFamily="2" charset="-122"/>
              </a:rPr>
              <a:t>0 &lt; S</a:t>
            </a:r>
            <a:r>
              <a:rPr lang="en-US" altLang="zh-CN" sz="2000" baseline="-25000" dirty="0">
                <a:ea typeface="SimSun" panose="02010600030101010101" pitchFamily="2" charset="-122"/>
              </a:rPr>
              <a:t>i </a:t>
            </a:r>
            <a:r>
              <a:rPr lang="en-US" altLang="zh-CN" sz="2000" dirty="0">
                <a:ea typeface="SimSun" panose="02010600030101010101" pitchFamily="2" charset="-122"/>
              </a:rPr>
              <a:t>&lt; 1 </a:t>
            </a:r>
            <a:r>
              <a:rPr lang="en-US" altLang="zh-CN" sz="2000" dirty="0">
                <a:ea typeface="SimSun" panose="02010600030101010101" pitchFamily="2" charset="-122"/>
                <a:sym typeface="Wingdings" panose="05000000000000000000" pitchFamily="2" charset="2"/>
              </a:rPr>
              <a:t> soft shadows (hack)</a:t>
            </a:r>
            <a:endParaRPr lang="en-US" altLang="zh-CN" sz="2000" dirty="0">
              <a:ea typeface="SimSun" panose="02010600030101010101" pitchFamily="2" charset="-122"/>
            </a:endParaRPr>
          </a:p>
        </p:txBody>
      </p:sp>
      <p:graphicFrame>
        <p:nvGraphicFramePr>
          <p:cNvPr id="804869" name="Object 5"/>
          <p:cNvGraphicFramePr>
            <a:graphicFrameLocks noChangeAspect="1"/>
          </p:cNvGraphicFramePr>
          <p:nvPr/>
        </p:nvGraphicFramePr>
        <p:xfrm>
          <a:off x="1425222" y="5751514"/>
          <a:ext cx="6728178" cy="573087"/>
        </p:xfrm>
        <a:graphic>
          <a:graphicData uri="http://schemas.openxmlformats.org/presentationml/2006/ole">
            <mc:AlternateContent xmlns:mc="http://schemas.openxmlformats.org/markup-compatibility/2006">
              <mc:Choice xmlns:v="urn:schemas-microsoft-com:vml" Requires="v">
                <p:oleObj spid="_x0000_s2059" name="Equation" r:id="rId4" imgW="3111500" imgH="266700" progId="">
                  <p:embed/>
                </p:oleObj>
              </mc:Choice>
              <mc:Fallback>
                <p:oleObj name="Equation" r:id="rId4" imgW="3111500" imgH="266700" progId="">
                  <p:embed/>
                  <p:pic>
                    <p:nvPicPr>
                      <p:cNvPr id="80486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222" y="5751514"/>
                        <a:ext cx="6728178" cy="573087"/>
                      </a:xfrm>
                      <a:prstGeom prst="rect">
                        <a:avLst/>
                      </a:prstGeom>
                      <a:solidFill>
                        <a:srgbClr val="F8F8F8"/>
                      </a:solidFill>
                      <a:ln w="28575">
                        <a:solidFill>
                          <a:schemeClr val="accent1"/>
                        </a:solidFill>
                        <a:miter lim="800000"/>
                        <a:headEnd/>
                        <a:tailEnd/>
                      </a:ln>
                      <a:effectLst>
                        <a:outerShdw dist="35921" dir="2700000" algn="ctr" rotWithShape="0">
                          <a:srgbClr val="808080"/>
                        </a:outerShdw>
                      </a:effectLst>
                    </p:spPr>
                  </p:pic>
                </p:oleObj>
              </mc:Fallback>
            </mc:AlternateContent>
          </a:graphicData>
        </a:graphic>
      </p:graphicFrame>
      <p:sp>
        <p:nvSpPr>
          <p:cNvPr id="8" name="Rectangle 2">
            <a:extLst>
              <a:ext uri="{FF2B5EF4-FFF2-40B4-BE49-F238E27FC236}">
                <a16:creationId xmlns:a16="http://schemas.microsoft.com/office/drawing/2014/main" id="{B7131C50-1117-4060-964B-0D104063A37A}"/>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
        <p:nvSpPr>
          <p:cNvPr id="11" name="Rectangle 3">
            <a:extLst>
              <a:ext uri="{FF2B5EF4-FFF2-40B4-BE49-F238E27FC236}">
                <a16:creationId xmlns:a16="http://schemas.microsoft.com/office/drawing/2014/main" id="{1439B4C0-29A6-4501-BE86-CE00CDE23904}"/>
              </a:ext>
            </a:extLst>
          </p:cNvPr>
          <p:cNvSpPr>
            <a:spLocks noGrp="1" noChangeArrowheads="1"/>
          </p:cNvSpPr>
          <p:nvPr>
            <p:ph type="title"/>
          </p:nvPr>
        </p:nvSpPr>
        <p:spPr>
          <a:xfrm>
            <a:off x="179512" y="1519364"/>
            <a:ext cx="7392811" cy="1143000"/>
          </a:xfrm>
        </p:spPr>
        <p:txBody>
          <a:bodyPr>
            <a:normAutofit/>
          </a:bodyPr>
          <a:lstStyle/>
          <a:p>
            <a:r>
              <a:rPr lang="zh-CN" altLang="en-US" sz="2400" b="1" dirty="0">
                <a:ea typeface="SimSun" panose="02010600030101010101" pitchFamily="2" charset="-122"/>
              </a:rPr>
              <a:t>计算光照值</a:t>
            </a:r>
            <a:r>
              <a:rPr lang="en-US" altLang="zh-CN" dirty="0">
                <a:ea typeface="SimSun" panose="02010600030101010101" pitchFamily="2" charset="-122"/>
              </a:rPr>
              <a:t>– </a:t>
            </a:r>
            <a:r>
              <a:rPr lang="zh-CN" altLang="en-US" dirty="0">
                <a:ea typeface="SimSun" panose="02010600030101010101" pitchFamily="2" charset="-122"/>
              </a:rPr>
              <a:t>阴影</a:t>
            </a:r>
            <a:endParaRPr lang="en-US" altLang="zh-CN" dirty="0">
              <a:ea typeface="SimSun"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6914" name="Picture 2" descr="raytra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7633" y="2735693"/>
            <a:ext cx="3090333" cy="2868613"/>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806915" name="Object 3"/>
          <p:cNvGraphicFramePr>
            <a:graphicFrameLocks noChangeAspect="1"/>
          </p:cNvGraphicFramePr>
          <p:nvPr/>
        </p:nvGraphicFramePr>
        <p:xfrm>
          <a:off x="622301" y="5981700"/>
          <a:ext cx="8239477" cy="522288"/>
        </p:xfrm>
        <a:graphic>
          <a:graphicData uri="http://schemas.openxmlformats.org/presentationml/2006/ole">
            <mc:AlternateContent xmlns:mc="http://schemas.openxmlformats.org/markup-compatibility/2006">
              <mc:Choice xmlns:v="urn:schemas-microsoft-com:vml" Requires="v">
                <p:oleObj spid="_x0000_s3084" name="Equation" r:id="rId4" imgW="3987800" imgH="254000" progId="">
                  <p:embed/>
                </p:oleObj>
              </mc:Choice>
              <mc:Fallback>
                <p:oleObj name="Equation" r:id="rId4" imgW="3987800" imgH="254000" progId="">
                  <p:embed/>
                  <p:pic>
                    <p:nvPicPr>
                      <p:cNvPr id="80691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1" y="5981700"/>
                        <a:ext cx="8239477" cy="522288"/>
                      </a:xfrm>
                      <a:prstGeom prst="rect">
                        <a:avLst/>
                      </a:prstGeom>
                      <a:solidFill>
                        <a:srgbClr val="F8F8F8"/>
                      </a:solidFill>
                      <a:ln w="28575">
                        <a:solidFill>
                          <a:schemeClr val="accent1"/>
                        </a:solidFill>
                        <a:miter lim="800000"/>
                        <a:headEnd/>
                        <a:tailEnd/>
                      </a:ln>
                      <a:effectLst>
                        <a:outerShdw dist="35921" dir="2700000" algn="ctr" rotWithShape="0">
                          <a:srgbClr val="808080"/>
                        </a:outerShdw>
                      </a:effectLst>
                    </p:spPr>
                  </p:pic>
                </p:oleObj>
              </mc:Fallback>
            </mc:AlternateContent>
          </a:graphicData>
        </a:graphic>
      </p:graphicFrame>
      <p:sp>
        <p:nvSpPr>
          <p:cNvPr id="806917" name="Rectangle 5"/>
          <p:cNvSpPr>
            <a:spLocks noGrp="1" noChangeArrowheads="1"/>
          </p:cNvSpPr>
          <p:nvPr>
            <p:ph type="body" idx="1"/>
          </p:nvPr>
        </p:nvSpPr>
        <p:spPr/>
        <p:txBody>
          <a:bodyPr>
            <a:normAutofit/>
          </a:bodyPr>
          <a:lstStyle/>
          <a:p>
            <a:pPr marL="342900" indent="-342900"/>
            <a:r>
              <a:rPr lang="zh-CN" altLang="en-US" sz="2400" dirty="0">
                <a:ea typeface="SimSun" panose="02010600030101010101" pitchFamily="2" charset="-122"/>
              </a:rPr>
              <a:t>从该交点位置继续反向光线追踪</a:t>
            </a:r>
            <a:endParaRPr lang="en-US" altLang="zh-CN" sz="2400" dirty="0">
              <a:ea typeface="SimSun" panose="02010600030101010101" pitchFamily="2" charset="-122"/>
            </a:endParaRPr>
          </a:p>
          <a:p>
            <a:pPr marL="342900" indent="-342900"/>
            <a:r>
              <a:rPr lang="zh-CN" altLang="en-US" sz="2400" dirty="0">
                <a:ea typeface="SimSun" panose="02010600030101010101" pitchFamily="2" charset="-122"/>
              </a:rPr>
              <a:t>考虑镜面反射与折射</a:t>
            </a:r>
            <a:endParaRPr lang="en-US" altLang="zh-CN" sz="2400" dirty="0">
              <a:ea typeface="SimSun" panose="02010600030101010101" pitchFamily="2" charset="-122"/>
            </a:endParaRPr>
          </a:p>
        </p:txBody>
      </p:sp>
      <p:sp>
        <p:nvSpPr>
          <p:cNvPr id="806918" name="Oval 6"/>
          <p:cNvSpPr>
            <a:spLocks noChangeArrowheads="1"/>
          </p:cNvSpPr>
          <p:nvPr/>
        </p:nvSpPr>
        <p:spPr bwMode="auto">
          <a:xfrm>
            <a:off x="7162800" y="5715000"/>
            <a:ext cx="1828800" cy="990600"/>
          </a:xfrm>
          <a:prstGeom prst="ellipse">
            <a:avLst/>
          </a:prstGeom>
          <a:noFill/>
          <a:ln w="38100">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2">
            <a:extLst>
              <a:ext uri="{FF2B5EF4-FFF2-40B4-BE49-F238E27FC236}">
                <a16:creationId xmlns:a16="http://schemas.microsoft.com/office/drawing/2014/main" id="{3C9FB39E-4AE3-443A-80C8-F39DDE5170B3}"/>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
        <p:nvSpPr>
          <p:cNvPr id="8" name="Rectangle 3">
            <a:extLst>
              <a:ext uri="{FF2B5EF4-FFF2-40B4-BE49-F238E27FC236}">
                <a16:creationId xmlns:a16="http://schemas.microsoft.com/office/drawing/2014/main" id="{3C35BEF5-168E-43E3-B930-E6C4DC9B162F}"/>
              </a:ext>
            </a:extLst>
          </p:cNvPr>
          <p:cNvSpPr txBox="1">
            <a:spLocks noChangeArrowheads="1"/>
          </p:cNvSpPr>
          <p:nvPr/>
        </p:nvSpPr>
        <p:spPr>
          <a:xfrm>
            <a:off x="346569" y="1535115"/>
            <a:ext cx="7392811" cy="1143000"/>
          </a:xfrm>
          <a:prstGeom prst="rect">
            <a:avLst/>
          </a:prstGeom>
        </p:spPr>
        <p:txBody>
          <a:bodyPr vert="horz" lIns="91440" tIns="45720" rIns="91440" bIns="45720" rtlCol="0" anchor="ctr">
            <a:normAutofit/>
          </a:bodyPr>
          <a:lst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a:lstStyle>
          <a:p>
            <a:pPr fontAlgn="auto">
              <a:spcAft>
                <a:spcPts val="0"/>
              </a:spcAft>
            </a:pPr>
            <a:r>
              <a:rPr lang="zh-CN" altLang="en-US" sz="2400" b="1" dirty="0">
                <a:ea typeface="SimSun" panose="02010600030101010101" pitchFamily="2" charset="-122"/>
              </a:rPr>
              <a:t>计算光照值</a:t>
            </a:r>
            <a:r>
              <a:rPr lang="en-US" altLang="zh-CN" dirty="0">
                <a:ea typeface="SimSun" panose="02010600030101010101" pitchFamily="2" charset="-122"/>
              </a:rPr>
              <a:t>– </a:t>
            </a:r>
            <a:r>
              <a:rPr lang="zh-CN" altLang="en-US" dirty="0">
                <a:ea typeface="SimSun" panose="02010600030101010101" pitchFamily="2" charset="-122"/>
              </a:rPr>
              <a:t>迭代</a:t>
            </a:r>
            <a:endParaRPr lang="en-US" altLang="zh-CN" dirty="0">
              <a:ea typeface="SimSun"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7938" name="Picture 2" descr="raytra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6933" y="1600200"/>
            <a:ext cx="3810000" cy="3536950"/>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7939" name="Rectangle 3"/>
          <p:cNvSpPr>
            <a:spLocks noGrp="1" noChangeArrowheads="1"/>
          </p:cNvSpPr>
          <p:nvPr>
            <p:ph type="title"/>
          </p:nvPr>
        </p:nvSpPr>
        <p:spPr>
          <a:xfrm>
            <a:off x="531989" y="2370140"/>
            <a:ext cx="7392811" cy="1143000"/>
          </a:xfrm>
        </p:spPr>
        <p:txBody>
          <a:bodyPr/>
          <a:lstStyle/>
          <a:p>
            <a:r>
              <a:rPr lang="zh-CN" altLang="en-US" dirty="0">
                <a:ea typeface="SimSun" panose="02010600030101010101" pitchFamily="2" charset="-122"/>
              </a:rPr>
              <a:t>镜面反射追踪</a:t>
            </a:r>
            <a:endParaRPr lang="en-US" altLang="zh-CN" dirty="0">
              <a:ea typeface="SimSun" panose="02010600030101010101" pitchFamily="2" charset="-122"/>
            </a:endParaRPr>
          </a:p>
        </p:txBody>
      </p:sp>
      <p:graphicFrame>
        <p:nvGraphicFramePr>
          <p:cNvPr id="807941" name="Object 5"/>
          <p:cNvGraphicFramePr>
            <a:graphicFrameLocks noChangeAspect="1"/>
          </p:cNvGraphicFramePr>
          <p:nvPr/>
        </p:nvGraphicFramePr>
        <p:xfrm>
          <a:off x="622301" y="5981700"/>
          <a:ext cx="8239477" cy="522288"/>
        </p:xfrm>
        <a:graphic>
          <a:graphicData uri="http://schemas.openxmlformats.org/presentationml/2006/ole">
            <mc:AlternateContent xmlns:mc="http://schemas.openxmlformats.org/markup-compatibility/2006">
              <mc:Choice xmlns:v="urn:schemas-microsoft-com:vml" Requires="v">
                <p:oleObj spid="_x0000_s4108" name="Equation" r:id="rId4" imgW="3987800" imgH="254000" progId="">
                  <p:embed/>
                </p:oleObj>
              </mc:Choice>
              <mc:Fallback>
                <p:oleObj name="Equation" r:id="rId4" imgW="3987800" imgH="254000" progId="">
                  <p:embed/>
                  <p:pic>
                    <p:nvPicPr>
                      <p:cNvPr id="8079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1" y="5981700"/>
                        <a:ext cx="8239477" cy="522288"/>
                      </a:xfrm>
                      <a:prstGeom prst="rect">
                        <a:avLst/>
                      </a:prstGeom>
                      <a:solidFill>
                        <a:srgbClr val="F8F8F8"/>
                      </a:solidFill>
                      <a:ln w="28575">
                        <a:solidFill>
                          <a:schemeClr val="accent1"/>
                        </a:solidFill>
                        <a:miter lim="800000"/>
                        <a:headEnd/>
                        <a:tailEnd/>
                      </a:ln>
                      <a:effectLst>
                        <a:outerShdw dist="35921" dir="2700000" algn="ctr" rotWithShape="0">
                          <a:srgbClr val="808080"/>
                        </a:outerShdw>
                      </a:effectLst>
                    </p:spPr>
                  </p:pic>
                </p:oleObj>
              </mc:Fallback>
            </mc:AlternateContent>
          </a:graphicData>
        </a:graphic>
      </p:graphicFrame>
      <p:sp>
        <p:nvSpPr>
          <p:cNvPr id="807942" name="Text Box 6"/>
          <p:cNvSpPr txBox="1">
            <a:spLocks noChangeArrowheads="1"/>
          </p:cNvSpPr>
          <p:nvPr/>
        </p:nvSpPr>
        <p:spPr bwMode="auto">
          <a:xfrm>
            <a:off x="5898445" y="5029201"/>
            <a:ext cx="1836272"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spcAft>
                <a:spcPct val="0"/>
              </a:spcAft>
            </a:pPr>
            <a:r>
              <a:rPr lang="en-US" altLang="zh-CN" sz="2400" b="0" i="0">
                <a:solidFill>
                  <a:schemeClr val="hlink"/>
                </a:solidFill>
                <a:effectLst/>
                <a:ea typeface="SimSun" panose="02010600030101010101" pitchFamily="2" charset="-122"/>
              </a:rPr>
              <a:t>Radiance </a:t>
            </a:r>
          </a:p>
          <a:p>
            <a:pPr>
              <a:lnSpc>
                <a:spcPct val="80000"/>
              </a:lnSpc>
              <a:spcBef>
                <a:spcPct val="0"/>
              </a:spcBef>
              <a:spcAft>
                <a:spcPct val="0"/>
              </a:spcAft>
            </a:pPr>
            <a:r>
              <a:rPr lang="en-US" altLang="zh-CN" sz="2400" b="0" i="0">
                <a:solidFill>
                  <a:schemeClr val="hlink"/>
                </a:solidFill>
                <a:effectLst/>
                <a:ea typeface="SimSun" panose="02010600030101010101" pitchFamily="2" charset="-122"/>
              </a:rPr>
              <a:t>for mirror </a:t>
            </a:r>
          </a:p>
          <a:p>
            <a:pPr>
              <a:lnSpc>
                <a:spcPct val="80000"/>
              </a:lnSpc>
              <a:spcBef>
                <a:spcPct val="0"/>
              </a:spcBef>
              <a:spcAft>
                <a:spcPct val="0"/>
              </a:spcAft>
            </a:pPr>
            <a:r>
              <a:rPr lang="en-US" altLang="zh-CN" sz="2400" b="0" i="0">
                <a:solidFill>
                  <a:schemeClr val="hlink"/>
                </a:solidFill>
                <a:effectLst/>
                <a:ea typeface="SimSun" panose="02010600030101010101" pitchFamily="2" charset="-122"/>
              </a:rPr>
              <a:t>reflection ray</a:t>
            </a:r>
          </a:p>
        </p:txBody>
      </p:sp>
      <p:sp>
        <p:nvSpPr>
          <p:cNvPr id="807943" name="Line 7"/>
          <p:cNvSpPr>
            <a:spLocks noChangeShapeType="1"/>
          </p:cNvSpPr>
          <p:nvPr/>
        </p:nvSpPr>
        <p:spPr bwMode="auto">
          <a:xfrm>
            <a:off x="7416800" y="5562600"/>
            <a:ext cx="338667" cy="45720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7944" name="Rectangle 8"/>
          <p:cNvSpPr>
            <a:spLocks noChangeArrowheads="1"/>
          </p:cNvSpPr>
          <p:nvPr/>
        </p:nvSpPr>
        <p:spPr bwMode="auto">
          <a:xfrm>
            <a:off x="7620000" y="6096000"/>
            <a:ext cx="304800"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7945" name="Text Box 9"/>
          <p:cNvSpPr txBox="1">
            <a:spLocks noChangeArrowheads="1"/>
          </p:cNvSpPr>
          <p:nvPr/>
        </p:nvSpPr>
        <p:spPr bwMode="auto">
          <a:xfrm>
            <a:off x="7543800" y="5972175"/>
            <a:ext cx="4388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a:solidFill>
                  <a:schemeClr val="hlink"/>
                </a:solidFill>
                <a:effectLst/>
                <a:latin typeface="Times New Roman" panose="02020603050405020304" pitchFamily="18" charset="0"/>
                <a:ea typeface="SimSun" panose="02010600030101010101" pitchFamily="2" charset="-122"/>
              </a:rPr>
              <a:t>I</a:t>
            </a:r>
            <a:r>
              <a:rPr lang="en-US" altLang="zh-CN" sz="2400" baseline="-25000">
                <a:solidFill>
                  <a:schemeClr val="hlink"/>
                </a:solidFill>
                <a:effectLst/>
                <a:latin typeface="Times New Roman" panose="02020603050405020304" pitchFamily="18" charset="0"/>
                <a:ea typeface="SimSun" panose="02010600030101010101" pitchFamily="2" charset="-122"/>
              </a:rPr>
              <a:t>R</a:t>
            </a:r>
            <a:endParaRPr lang="en-US" altLang="zh-CN" sz="2400">
              <a:solidFill>
                <a:schemeClr val="hlink"/>
              </a:solidFill>
              <a:effectLst/>
              <a:latin typeface="Times New Roman" panose="02020603050405020304" pitchFamily="18" charset="0"/>
              <a:ea typeface="SimSun" panose="02010600030101010101" pitchFamily="2" charset="-122"/>
            </a:endParaRPr>
          </a:p>
        </p:txBody>
      </p:sp>
      <p:sp>
        <p:nvSpPr>
          <p:cNvPr id="807946" name="Freeform 10"/>
          <p:cNvSpPr/>
          <p:nvPr/>
        </p:nvSpPr>
        <p:spPr bwMode="auto">
          <a:xfrm>
            <a:off x="7483123" y="2671764"/>
            <a:ext cx="86077" cy="695325"/>
          </a:xfrm>
          <a:custGeom>
            <a:avLst/>
            <a:gdLst>
              <a:gd name="T0" fmla="*/ 54 w 54"/>
              <a:gd name="T1" fmla="*/ 438 h 438"/>
              <a:gd name="T2" fmla="*/ 0 w 54"/>
              <a:gd name="T3" fmla="*/ 0 h 438"/>
            </a:gdLst>
            <a:ahLst/>
            <a:cxnLst>
              <a:cxn ang="0">
                <a:pos x="T0" y="T1"/>
              </a:cxn>
              <a:cxn ang="0">
                <a:pos x="T2" y="T3"/>
              </a:cxn>
            </a:cxnLst>
            <a:rect l="0" t="0" r="r" b="b"/>
            <a:pathLst>
              <a:path w="54" h="438">
                <a:moveTo>
                  <a:pt x="54" y="438"/>
                </a:moveTo>
                <a:lnTo>
                  <a:pt x="0" y="0"/>
                </a:lnTo>
              </a:path>
            </a:pathLst>
          </a:custGeom>
          <a:noFill/>
          <a:ln w="381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2">
            <a:extLst>
              <a:ext uri="{FF2B5EF4-FFF2-40B4-BE49-F238E27FC236}">
                <a16:creationId xmlns:a16="http://schemas.microsoft.com/office/drawing/2014/main" id="{74B1529A-D3DF-4926-A77B-970DD9A4ED00}"/>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
        <p:nvSpPr>
          <p:cNvPr id="13" name="Rectangle 3">
            <a:extLst>
              <a:ext uri="{FF2B5EF4-FFF2-40B4-BE49-F238E27FC236}">
                <a16:creationId xmlns:a16="http://schemas.microsoft.com/office/drawing/2014/main" id="{F8BF343F-C27B-4D1E-9B98-29D86F34DE9F}"/>
              </a:ext>
            </a:extLst>
          </p:cNvPr>
          <p:cNvSpPr txBox="1">
            <a:spLocks noChangeArrowheads="1"/>
          </p:cNvSpPr>
          <p:nvPr/>
        </p:nvSpPr>
        <p:spPr>
          <a:xfrm>
            <a:off x="346569" y="1535115"/>
            <a:ext cx="7392811" cy="1143000"/>
          </a:xfrm>
          <a:prstGeom prst="rect">
            <a:avLst/>
          </a:prstGeom>
        </p:spPr>
        <p:txBody>
          <a:bodyPr vert="horz" lIns="91440" tIns="45720" rIns="91440" bIns="45720" rtlCol="0" anchor="ctr">
            <a:normAutofit/>
          </a:bodyPr>
          <a:lst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a:lstStyle>
          <a:p>
            <a:pPr fontAlgn="auto">
              <a:spcAft>
                <a:spcPts val="0"/>
              </a:spcAft>
            </a:pPr>
            <a:r>
              <a:rPr lang="zh-CN" altLang="en-US" sz="2400" b="1" dirty="0">
                <a:ea typeface="SimSun" panose="02010600030101010101" pitchFamily="2" charset="-122"/>
              </a:rPr>
              <a:t>计算光照值</a:t>
            </a:r>
            <a:r>
              <a:rPr lang="en-US" altLang="zh-CN" dirty="0">
                <a:ea typeface="SimSun" panose="02010600030101010101" pitchFamily="2" charset="-122"/>
              </a:rPr>
              <a:t>– </a:t>
            </a:r>
            <a:r>
              <a:rPr lang="zh-CN" altLang="en-US" dirty="0">
                <a:ea typeface="SimSun" panose="02010600030101010101" pitchFamily="2" charset="-122"/>
              </a:rPr>
              <a:t>迭代</a:t>
            </a:r>
            <a:endParaRPr lang="en-US" altLang="zh-CN" dirty="0">
              <a:ea typeface="SimSun"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62" name="Picture 2" descr="raytra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8400" y="1676400"/>
            <a:ext cx="3810000" cy="3536950"/>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808965" name="Object 5"/>
          <p:cNvGraphicFramePr>
            <a:graphicFrameLocks noChangeAspect="1"/>
          </p:cNvGraphicFramePr>
          <p:nvPr/>
        </p:nvGraphicFramePr>
        <p:xfrm>
          <a:off x="622301" y="5981700"/>
          <a:ext cx="8239477" cy="522288"/>
        </p:xfrm>
        <a:graphic>
          <a:graphicData uri="http://schemas.openxmlformats.org/presentationml/2006/ole">
            <mc:AlternateContent xmlns:mc="http://schemas.openxmlformats.org/markup-compatibility/2006">
              <mc:Choice xmlns:v="urn:schemas-microsoft-com:vml" Requires="v">
                <p:oleObj spid="_x0000_s5132" name="Equation" r:id="rId4" imgW="3987800" imgH="254000" progId="">
                  <p:embed/>
                </p:oleObj>
              </mc:Choice>
              <mc:Fallback>
                <p:oleObj name="Equation" r:id="rId4" imgW="3987800" imgH="254000" progId="">
                  <p:embed/>
                  <p:pic>
                    <p:nvPicPr>
                      <p:cNvPr id="80896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1" y="5981700"/>
                        <a:ext cx="8239477" cy="522288"/>
                      </a:xfrm>
                      <a:prstGeom prst="rect">
                        <a:avLst/>
                      </a:prstGeom>
                      <a:solidFill>
                        <a:srgbClr val="F8F8F8"/>
                      </a:solidFill>
                      <a:ln w="28575">
                        <a:solidFill>
                          <a:schemeClr val="accent1"/>
                        </a:solidFill>
                        <a:miter lim="800000"/>
                        <a:headEnd/>
                        <a:tailEnd/>
                      </a:ln>
                      <a:effectLst>
                        <a:outerShdw dist="35921" dir="2700000" algn="ctr" rotWithShape="0">
                          <a:srgbClr val="808080"/>
                        </a:outerShdw>
                      </a:effectLst>
                    </p:spPr>
                  </p:pic>
                </p:oleObj>
              </mc:Fallback>
            </mc:AlternateContent>
          </a:graphicData>
        </a:graphic>
      </p:graphicFrame>
      <p:sp>
        <p:nvSpPr>
          <p:cNvPr id="808966" name="Text Box 6"/>
          <p:cNvSpPr txBox="1">
            <a:spLocks noChangeArrowheads="1"/>
          </p:cNvSpPr>
          <p:nvPr/>
        </p:nvSpPr>
        <p:spPr bwMode="auto">
          <a:xfrm>
            <a:off x="6510867" y="5181601"/>
            <a:ext cx="1860446"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spcAft>
                <a:spcPct val="0"/>
              </a:spcAft>
            </a:pPr>
            <a:r>
              <a:rPr lang="en-US" altLang="zh-CN" sz="2400" b="0" i="0">
                <a:solidFill>
                  <a:schemeClr val="hlink"/>
                </a:solidFill>
                <a:effectLst/>
                <a:ea typeface="SimSun" panose="02010600030101010101" pitchFamily="2" charset="-122"/>
              </a:rPr>
              <a:t>Radiance for </a:t>
            </a:r>
          </a:p>
          <a:p>
            <a:pPr>
              <a:lnSpc>
                <a:spcPct val="80000"/>
              </a:lnSpc>
              <a:spcBef>
                <a:spcPct val="0"/>
              </a:spcBef>
              <a:spcAft>
                <a:spcPct val="0"/>
              </a:spcAft>
            </a:pPr>
            <a:r>
              <a:rPr lang="en-US" altLang="zh-CN" sz="2400" b="0" i="0">
                <a:solidFill>
                  <a:schemeClr val="hlink"/>
                </a:solidFill>
                <a:effectLst/>
                <a:ea typeface="SimSun" panose="02010600030101010101" pitchFamily="2" charset="-122"/>
              </a:rPr>
              <a:t>refraction ray</a:t>
            </a:r>
          </a:p>
        </p:txBody>
      </p:sp>
      <p:sp>
        <p:nvSpPr>
          <p:cNvPr id="808967" name="Line 7"/>
          <p:cNvSpPr>
            <a:spLocks noChangeShapeType="1"/>
          </p:cNvSpPr>
          <p:nvPr/>
        </p:nvSpPr>
        <p:spPr bwMode="auto">
          <a:xfrm>
            <a:off x="8161867" y="5486401"/>
            <a:ext cx="515056" cy="542925"/>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8968" name="Rectangle 8"/>
          <p:cNvSpPr>
            <a:spLocks noChangeArrowheads="1"/>
          </p:cNvSpPr>
          <p:nvPr/>
        </p:nvSpPr>
        <p:spPr bwMode="auto">
          <a:xfrm>
            <a:off x="8566856" y="6096000"/>
            <a:ext cx="304800"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8969" name="Text Box 9"/>
          <p:cNvSpPr txBox="1">
            <a:spLocks noChangeArrowheads="1"/>
          </p:cNvSpPr>
          <p:nvPr/>
        </p:nvSpPr>
        <p:spPr bwMode="auto">
          <a:xfrm>
            <a:off x="8487834" y="5972175"/>
            <a:ext cx="42756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a:solidFill>
                  <a:schemeClr val="hlink"/>
                </a:solidFill>
                <a:effectLst/>
                <a:latin typeface="Times New Roman" panose="02020603050405020304" pitchFamily="18" charset="0"/>
                <a:ea typeface="SimSun" panose="02010600030101010101" pitchFamily="2" charset="-122"/>
              </a:rPr>
              <a:t>I</a:t>
            </a:r>
            <a:r>
              <a:rPr lang="en-US" altLang="zh-CN" sz="2400" baseline="-25000">
                <a:solidFill>
                  <a:schemeClr val="hlink"/>
                </a:solidFill>
                <a:effectLst/>
                <a:latin typeface="Times New Roman" panose="02020603050405020304" pitchFamily="18" charset="0"/>
                <a:ea typeface="SimSun" panose="02010600030101010101" pitchFamily="2" charset="-122"/>
              </a:rPr>
              <a:t>T</a:t>
            </a:r>
            <a:endParaRPr lang="en-US" altLang="zh-CN" sz="2400">
              <a:solidFill>
                <a:schemeClr val="hlink"/>
              </a:solidFill>
              <a:effectLst/>
              <a:latin typeface="Times New Roman" panose="02020603050405020304" pitchFamily="18" charset="0"/>
              <a:ea typeface="SimSun" panose="02010600030101010101" pitchFamily="2" charset="-122"/>
            </a:endParaRPr>
          </a:p>
        </p:txBody>
      </p:sp>
      <p:sp>
        <p:nvSpPr>
          <p:cNvPr id="808970" name="Freeform 10"/>
          <p:cNvSpPr/>
          <p:nvPr/>
        </p:nvSpPr>
        <p:spPr bwMode="auto">
          <a:xfrm>
            <a:off x="7454901" y="3443288"/>
            <a:ext cx="814211" cy="71437"/>
          </a:xfrm>
          <a:custGeom>
            <a:avLst/>
            <a:gdLst>
              <a:gd name="T0" fmla="*/ 0 w 513"/>
              <a:gd name="T1" fmla="*/ 0 h 45"/>
              <a:gd name="T2" fmla="*/ 99 w 513"/>
              <a:gd name="T3" fmla="*/ 42 h 45"/>
              <a:gd name="T4" fmla="*/ 513 w 513"/>
              <a:gd name="T5" fmla="*/ 45 h 45"/>
            </a:gdLst>
            <a:ahLst/>
            <a:cxnLst>
              <a:cxn ang="0">
                <a:pos x="T0" y="T1"/>
              </a:cxn>
              <a:cxn ang="0">
                <a:pos x="T2" y="T3"/>
              </a:cxn>
              <a:cxn ang="0">
                <a:pos x="T4" y="T5"/>
              </a:cxn>
            </a:cxnLst>
            <a:rect l="0" t="0" r="r" b="b"/>
            <a:pathLst>
              <a:path w="513" h="45">
                <a:moveTo>
                  <a:pt x="0" y="0"/>
                </a:moveTo>
                <a:lnTo>
                  <a:pt x="99" y="42"/>
                </a:lnTo>
                <a:lnTo>
                  <a:pt x="513" y="45"/>
                </a:lnTo>
              </a:path>
            </a:pathLst>
          </a:custGeom>
          <a:noFill/>
          <a:ln w="381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3">
            <a:extLst>
              <a:ext uri="{FF2B5EF4-FFF2-40B4-BE49-F238E27FC236}">
                <a16:creationId xmlns:a16="http://schemas.microsoft.com/office/drawing/2014/main" id="{F4032085-D39B-40F5-ACEC-62023F362A23}"/>
              </a:ext>
            </a:extLst>
          </p:cNvPr>
          <p:cNvSpPr txBox="1">
            <a:spLocks noChangeArrowheads="1"/>
          </p:cNvSpPr>
          <p:nvPr/>
        </p:nvSpPr>
        <p:spPr>
          <a:xfrm>
            <a:off x="346569" y="1535115"/>
            <a:ext cx="7392811" cy="1143000"/>
          </a:xfrm>
          <a:prstGeom prst="rect">
            <a:avLst/>
          </a:prstGeom>
        </p:spPr>
        <p:txBody>
          <a:bodyPr vert="horz" lIns="91440" tIns="45720" rIns="91440" bIns="45720" rtlCol="0" anchor="ctr">
            <a:normAutofit/>
          </a:bodyPr>
          <a:lst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a:lstStyle>
          <a:p>
            <a:pPr fontAlgn="auto">
              <a:spcAft>
                <a:spcPts val="0"/>
              </a:spcAft>
            </a:pPr>
            <a:r>
              <a:rPr lang="zh-CN" altLang="en-US" sz="2400" b="1" dirty="0">
                <a:ea typeface="SimSun" panose="02010600030101010101" pitchFamily="2" charset="-122"/>
              </a:rPr>
              <a:t>计算光照值</a:t>
            </a:r>
            <a:r>
              <a:rPr lang="en-US" altLang="zh-CN" dirty="0">
                <a:ea typeface="SimSun" panose="02010600030101010101" pitchFamily="2" charset="-122"/>
              </a:rPr>
              <a:t>– </a:t>
            </a:r>
            <a:r>
              <a:rPr lang="zh-CN" altLang="en-US" dirty="0">
                <a:ea typeface="SimSun" panose="02010600030101010101" pitchFamily="2" charset="-122"/>
              </a:rPr>
              <a:t>迭代</a:t>
            </a:r>
            <a:endParaRPr lang="en-US" altLang="zh-CN" dirty="0">
              <a:ea typeface="SimSun" panose="02010600030101010101" pitchFamily="2" charset="-122"/>
            </a:endParaRPr>
          </a:p>
        </p:txBody>
      </p:sp>
      <p:sp>
        <p:nvSpPr>
          <p:cNvPr id="16" name="Rectangle 3">
            <a:extLst>
              <a:ext uri="{FF2B5EF4-FFF2-40B4-BE49-F238E27FC236}">
                <a16:creationId xmlns:a16="http://schemas.microsoft.com/office/drawing/2014/main" id="{7501672E-0612-440D-A38B-6E581FF9127E}"/>
              </a:ext>
            </a:extLst>
          </p:cNvPr>
          <p:cNvSpPr>
            <a:spLocks noGrp="1" noChangeArrowheads="1"/>
          </p:cNvSpPr>
          <p:nvPr>
            <p:ph type="title"/>
          </p:nvPr>
        </p:nvSpPr>
        <p:spPr>
          <a:xfrm>
            <a:off x="531989" y="2370140"/>
            <a:ext cx="7392811" cy="1143000"/>
          </a:xfrm>
        </p:spPr>
        <p:txBody>
          <a:bodyPr/>
          <a:lstStyle/>
          <a:p>
            <a:r>
              <a:rPr lang="zh-CN" altLang="en-US" dirty="0">
                <a:ea typeface="SimSun" panose="02010600030101010101" pitchFamily="2" charset="-122"/>
              </a:rPr>
              <a:t>折射追踪</a:t>
            </a:r>
            <a:endParaRPr lang="en-US" altLang="zh-CN" dirty="0">
              <a:ea typeface="SimSun" panose="02010600030101010101" pitchFamily="2" charset="-122"/>
            </a:endParaRPr>
          </a:p>
        </p:txBody>
      </p:sp>
      <p:sp>
        <p:nvSpPr>
          <p:cNvPr id="17" name="Rectangle 2">
            <a:extLst>
              <a:ext uri="{FF2B5EF4-FFF2-40B4-BE49-F238E27FC236}">
                <a16:creationId xmlns:a16="http://schemas.microsoft.com/office/drawing/2014/main" id="{840FBE91-6B7F-4FCD-A1FB-BE80BB01F013}"/>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986" name="Picture 2" descr="raytra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6133" y="1600200"/>
            <a:ext cx="3810000" cy="3536950"/>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809987" name="Object 3"/>
          <p:cNvGraphicFramePr>
            <a:graphicFrameLocks noChangeAspect="1"/>
          </p:cNvGraphicFramePr>
          <p:nvPr/>
        </p:nvGraphicFramePr>
        <p:xfrm>
          <a:off x="622301" y="5981700"/>
          <a:ext cx="8239477" cy="522288"/>
        </p:xfrm>
        <a:graphic>
          <a:graphicData uri="http://schemas.openxmlformats.org/presentationml/2006/ole">
            <mc:AlternateContent xmlns:mc="http://schemas.openxmlformats.org/markup-compatibility/2006">
              <mc:Choice xmlns:v="urn:schemas-microsoft-com:vml" Requires="v">
                <p:oleObj spid="_x0000_s6156" name="Equation" r:id="rId4" imgW="3987800" imgH="254000" progId="">
                  <p:embed/>
                </p:oleObj>
              </mc:Choice>
              <mc:Fallback>
                <p:oleObj name="Equation" r:id="rId4" imgW="3987800" imgH="254000" progId="">
                  <p:embed/>
                  <p:pic>
                    <p:nvPicPr>
                      <p:cNvPr id="80998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1" y="5981700"/>
                        <a:ext cx="8239477" cy="522288"/>
                      </a:xfrm>
                      <a:prstGeom prst="rect">
                        <a:avLst/>
                      </a:prstGeom>
                      <a:solidFill>
                        <a:srgbClr val="F8F8F8"/>
                      </a:solidFill>
                      <a:ln w="28575">
                        <a:solidFill>
                          <a:schemeClr val="accent1"/>
                        </a:solidFill>
                        <a:miter lim="800000"/>
                        <a:headEnd/>
                        <a:tailEnd/>
                      </a:ln>
                      <a:effectLst>
                        <a:outerShdw dist="35921" dir="2700000" algn="ctr" rotWithShape="0">
                          <a:srgbClr val="808080"/>
                        </a:outerShdw>
                      </a:effectLst>
                    </p:spPr>
                  </p:pic>
                </p:oleObj>
              </mc:Fallback>
            </mc:AlternateContent>
          </a:graphicData>
        </a:graphic>
      </p:graphicFrame>
      <p:sp>
        <p:nvSpPr>
          <p:cNvPr id="809989" name="Rectangle 5"/>
          <p:cNvSpPr>
            <a:spLocks noGrp="1" noChangeArrowheads="1"/>
          </p:cNvSpPr>
          <p:nvPr>
            <p:ph type="body" idx="1"/>
          </p:nvPr>
        </p:nvSpPr>
        <p:spPr>
          <a:xfrm>
            <a:off x="237066" y="3505489"/>
            <a:ext cx="4809067" cy="4500563"/>
          </a:xfrm>
        </p:spPr>
        <p:txBody>
          <a:bodyPr>
            <a:normAutofit/>
          </a:bodyPr>
          <a:lstStyle/>
          <a:p>
            <a:pPr marL="742950" lvl="1" indent="-285750"/>
            <a:r>
              <a:rPr lang="en-US" altLang="zh-CN" sz="2400" dirty="0">
                <a:ea typeface="SimSun" panose="02010600030101010101" pitchFamily="2" charset="-122"/>
              </a:rPr>
              <a:t>K</a:t>
            </a:r>
            <a:r>
              <a:rPr lang="en-US" altLang="zh-CN" sz="2400" baseline="-25000" dirty="0">
                <a:ea typeface="SimSun" panose="02010600030101010101" pitchFamily="2" charset="-122"/>
              </a:rPr>
              <a:t>T</a:t>
            </a:r>
            <a:r>
              <a:rPr lang="en-US" altLang="zh-CN" sz="2400" dirty="0">
                <a:ea typeface="SimSun" panose="02010600030101010101" pitchFamily="2" charset="-122"/>
              </a:rPr>
              <a:t> = 1 for translucent object, K</a:t>
            </a:r>
            <a:r>
              <a:rPr lang="en-US" altLang="zh-CN" sz="2400" baseline="-25000" dirty="0">
                <a:ea typeface="SimSun" panose="02010600030101010101" pitchFamily="2" charset="-122"/>
              </a:rPr>
              <a:t>T</a:t>
            </a:r>
            <a:r>
              <a:rPr lang="en-US" altLang="zh-CN" sz="2400" dirty="0">
                <a:ea typeface="SimSun" panose="02010600030101010101" pitchFamily="2" charset="-122"/>
              </a:rPr>
              <a:t> = 0 for opaque</a:t>
            </a:r>
          </a:p>
          <a:p>
            <a:pPr marL="742950" lvl="1" indent="-285750"/>
            <a:r>
              <a:rPr lang="en-US" altLang="zh-CN" sz="2400" dirty="0">
                <a:ea typeface="SimSun" panose="02010600030101010101" pitchFamily="2" charset="-122"/>
              </a:rPr>
              <a:t>0 &lt; K</a:t>
            </a:r>
            <a:r>
              <a:rPr lang="en-US" altLang="zh-CN" sz="2400" baseline="-25000" dirty="0">
                <a:ea typeface="SimSun" panose="02010600030101010101" pitchFamily="2" charset="-122"/>
              </a:rPr>
              <a:t>T</a:t>
            </a:r>
            <a:r>
              <a:rPr lang="en-US" altLang="zh-CN" sz="2400" dirty="0">
                <a:ea typeface="SimSun" panose="02010600030101010101" pitchFamily="2" charset="-122"/>
              </a:rPr>
              <a:t> &lt; 1 for object that is semi-translucent</a:t>
            </a:r>
          </a:p>
        </p:txBody>
      </p:sp>
      <p:sp>
        <p:nvSpPr>
          <p:cNvPr id="809990" name="Text Box 6"/>
          <p:cNvSpPr txBox="1">
            <a:spLocks noChangeArrowheads="1"/>
          </p:cNvSpPr>
          <p:nvPr/>
        </p:nvSpPr>
        <p:spPr bwMode="auto">
          <a:xfrm>
            <a:off x="6242756" y="5105401"/>
            <a:ext cx="184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spcAft>
                <a:spcPct val="0"/>
              </a:spcAft>
            </a:pPr>
            <a:r>
              <a:rPr lang="en-US" altLang="zh-CN" sz="2400" b="0" i="0">
                <a:solidFill>
                  <a:schemeClr val="hlink"/>
                </a:solidFill>
                <a:effectLst/>
                <a:ea typeface="SimSun" panose="02010600030101010101" pitchFamily="2" charset="-122"/>
              </a:rPr>
              <a:t>Transparency</a:t>
            </a:r>
          </a:p>
          <a:p>
            <a:pPr>
              <a:lnSpc>
                <a:spcPct val="100000"/>
              </a:lnSpc>
              <a:spcBef>
                <a:spcPct val="0"/>
              </a:spcBef>
              <a:spcAft>
                <a:spcPct val="0"/>
              </a:spcAft>
            </a:pPr>
            <a:r>
              <a:rPr lang="en-US" altLang="zh-CN" sz="2400" b="0" i="0">
                <a:solidFill>
                  <a:schemeClr val="hlink"/>
                </a:solidFill>
                <a:effectLst/>
                <a:ea typeface="SimSun" panose="02010600030101010101" pitchFamily="2" charset="-122"/>
              </a:rPr>
              <a:t>Coefficient</a:t>
            </a:r>
          </a:p>
        </p:txBody>
      </p:sp>
      <p:sp>
        <p:nvSpPr>
          <p:cNvPr id="809991" name="Line 7"/>
          <p:cNvSpPr>
            <a:spLocks noChangeShapeType="1"/>
          </p:cNvSpPr>
          <p:nvPr/>
        </p:nvSpPr>
        <p:spPr bwMode="auto">
          <a:xfrm>
            <a:off x="7958667" y="5562600"/>
            <a:ext cx="347133" cy="45720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992" name="Rectangle 8"/>
          <p:cNvSpPr>
            <a:spLocks noChangeArrowheads="1"/>
          </p:cNvSpPr>
          <p:nvPr/>
        </p:nvSpPr>
        <p:spPr bwMode="auto">
          <a:xfrm>
            <a:off x="8219723" y="6096000"/>
            <a:ext cx="304800"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993" name="Text Box 9"/>
          <p:cNvSpPr txBox="1">
            <a:spLocks noChangeArrowheads="1"/>
          </p:cNvSpPr>
          <p:nvPr/>
        </p:nvSpPr>
        <p:spPr bwMode="auto">
          <a:xfrm>
            <a:off x="8125178" y="5972175"/>
            <a:ext cx="5325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a:solidFill>
                  <a:schemeClr val="hlink"/>
                </a:solidFill>
                <a:effectLst/>
                <a:latin typeface="Times New Roman" panose="02020603050405020304" pitchFamily="18" charset="0"/>
                <a:ea typeface="SimSun" panose="02010600030101010101" pitchFamily="2" charset="-122"/>
              </a:rPr>
              <a:t>K</a:t>
            </a:r>
            <a:r>
              <a:rPr lang="en-US" altLang="zh-CN" sz="2400" baseline="-25000">
                <a:solidFill>
                  <a:schemeClr val="hlink"/>
                </a:solidFill>
                <a:effectLst/>
                <a:latin typeface="Times New Roman" panose="02020603050405020304" pitchFamily="18" charset="0"/>
                <a:ea typeface="SimSun" panose="02010600030101010101" pitchFamily="2" charset="-122"/>
              </a:rPr>
              <a:t>T</a:t>
            </a:r>
            <a:endParaRPr lang="en-US" altLang="zh-CN" sz="2400">
              <a:solidFill>
                <a:schemeClr val="hlink"/>
              </a:solidFill>
              <a:effectLst/>
              <a:latin typeface="Times New Roman" panose="02020603050405020304" pitchFamily="18" charset="0"/>
              <a:ea typeface="SimSun" panose="02010600030101010101" pitchFamily="2" charset="-122"/>
            </a:endParaRPr>
          </a:p>
        </p:txBody>
      </p:sp>
      <p:sp>
        <p:nvSpPr>
          <p:cNvPr id="809994" name="Freeform 10"/>
          <p:cNvSpPr/>
          <p:nvPr/>
        </p:nvSpPr>
        <p:spPr bwMode="auto">
          <a:xfrm>
            <a:off x="7522634" y="3367089"/>
            <a:ext cx="814211" cy="71437"/>
          </a:xfrm>
          <a:custGeom>
            <a:avLst/>
            <a:gdLst>
              <a:gd name="T0" fmla="*/ 0 w 513"/>
              <a:gd name="T1" fmla="*/ 0 h 45"/>
              <a:gd name="T2" fmla="*/ 99 w 513"/>
              <a:gd name="T3" fmla="*/ 42 h 45"/>
              <a:gd name="T4" fmla="*/ 513 w 513"/>
              <a:gd name="T5" fmla="*/ 45 h 45"/>
            </a:gdLst>
            <a:ahLst/>
            <a:cxnLst>
              <a:cxn ang="0">
                <a:pos x="T0" y="T1"/>
              </a:cxn>
              <a:cxn ang="0">
                <a:pos x="T2" y="T3"/>
              </a:cxn>
              <a:cxn ang="0">
                <a:pos x="T4" y="T5"/>
              </a:cxn>
            </a:cxnLst>
            <a:rect l="0" t="0" r="r" b="b"/>
            <a:pathLst>
              <a:path w="513" h="45">
                <a:moveTo>
                  <a:pt x="0" y="0"/>
                </a:moveTo>
                <a:lnTo>
                  <a:pt x="99" y="42"/>
                </a:lnTo>
                <a:lnTo>
                  <a:pt x="513" y="45"/>
                </a:lnTo>
              </a:path>
            </a:pathLst>
          </a:custGeom>
          <a:noFill/>
          <a:ln w="381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3">
            <a:extLst>
              <a:ext uri="{FF2B5EF4-FFF2-40B4-BE49-F238E27FC236}">
                <a16:creationId xmlns:a16="http://schemas.microsoft.com/office/drawing/2014/main" id="{C60E0A8F-C331-4D4A-8140-B2E7A261D2C8}"/>
              </a:ext>
            </a:extLst>
          </p:cNvPr>
          <p:cNvSpPr txBox="1">
            <a:spLocks noChangeArrowheads="1"/>
          </p:cNvSpPr>
          <p:nvPr/>
        </p:nvSpPr>
        <p:spPr>
          <a:xfrm>
            <a:off x="346569" y="1535115"/>
            <a:ext cx="7392811" cy="1143000"/>
          </a:xfrm>
          <a:prstGeom prst="rect">
            <a:avLst/>
          </a:prstGeom>
        </p:spPr>
        <p:txBody>
          <a:bodyPr vert="horz" lIns="91440" tIns="45720" rIns="91440" bIns="45720" rtlCol="0" anchor="ctr">
            <a:normAutofit/>
          </a:bodyPr>
          <a:lst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a:lstStyle>
          <a:p>
            <a:pPr fontAlgn="auto">
              <a:spcAft>
                <a:spcPts val="0"/>
              </a:spcAft>
            </a:pPr>
            <a:r>
              <a:rPr lang="zh-CN" altLang="en-US" sz="2400" b="1" dirty="0">
                <a:ea typeface="SimSun" panose="02010600030101010101" pitchFamily="2" charset="-122"/>
              </a:rPr>
              <a:t>计算光照值</a:t>
            </a:r>
            <a:r>
              <a:rPr lang="en-US" altLang="zh-CN" dirty="0">
                <a:ea typeface="SimSun" panose="02010600030101010101" pitchFamily="2" charset="-122"/>
              </a:rPr>
              <a:t>– </a:t>
            </a:r>
            <a:r>
              <a:rPr lang="zh-CN" altLang="en-US" dirty="0">
                <a:ea typeface="SimSun" panose="02010600030101010101" pitchFamily="2" charset="-122"/>
              </a:rPr>
              <a:t>迭代</a:t>
            </a:r>
            <a:endParaRPr lang="en-US" altLang="zh-CN" dirty="0">
              <a:ea typeface="SimSun" panose="02010600030101010101" pitchFamily="2" charset="-122"/>
            </a:endParaRPr>
          </a:p>
        </p:txBody>
      </p:sp>
      <p:sp>
        <p:nvSpPr>
          <p:cNvPr id="14" name="Rectangle 3">
            <a:extLst>
              <a:ext uri="{FF2B5EF4-FFF2-40B4-BE49-F238E27FC236}">
                <a16:creationId xmlns:a16="http://schemas.microsoft.com/office/drawing/2014/main" id="{6D3DCAA4-24CF-45E9-B354-C19D69D27DAB}"/>
              </a:ext>
            </a:extLst>
          </p:cNvPr>
          <p:cNvSpPr>
            <a:spLocks noGrp="1" noChangeArrowheads="1"/>
          </p:cNvSpPr>
          <p:nvPr>
            <p:ph type="title"/>
          </p:nvPr>
        </p:nvSpPr>
        <p:spPr>
          <a:xfrm>
            <a:off x="531989" y="2370140"/>
            <a:ext cx="7392811" cy="1143000"/>
          </a:xfrm>
        </p:spPr>
        <p:txBody>
          <a:bodyPr/>
          <a:lstStyle/>
          <a:p>
            <a:r>
              <a:rPr lang="zh-CN" altLang="en-US" dirty="0">
                <a:ea typeface="SimSun" panose="02010600030101010101" pitchFamily="2" charset="-122"/>
              </a:rPr>
              <a:t>折射追踪</a:t>
            </a:r>
            <a:endParaRPr lang="en-US" altLang="zh-CN" dirty="0">
              <a:ea typeface="SimSun" panose="02010600030101010101" pitchFamily="2" charset="-122"/>
            </a:endParaRPr>
          </a:p>
        </p:txBody>
      </p:sp>
      <p:sp>
        <p:nvSpPr>
          <p:cNvPr id="15" name="Rectangle 2">
            <a:extLst>
              <a:ext uri="{FF2B5EF4-FFF2-40B4-BE49-F238E27FC236}">
                <a16:creationId xmlns:a16="http://schemas.microsoft.com/office/drawing/2014/main" id="{16DF2A16-61DA-4A37-9825-8F191C816CDE}"/>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ChangeArrowheads="1"/>
          </p:cNvSpPr>
          <p:nvPr/>
        </p:nvSpPr>
        <p:spPr bwMode="auto">
          <a:xfrm>
            <a:off x="3162300" y="4552950"/>
            <a:ext cx="4419600" cy="9144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11" name="Line 3"/>
          <p:cNvSpPr>
            <a:spLocks noChangeShapeType="1"/>
          </p:cNvSpPr>
          <p:nvPr/>
        </p:nvSpPr>
        <p:spPr bwMode="auto">
          <a:xfrm>
            <a:off x="3172178" y="5467350"/>
            <a:ext cx="4419600"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13" name="Rectangle 5"/>
          <p:cNvSpPr>
            <a:spLocks noGrp="1" noChangeArrowheads="1"/>
          </p:cNvSpPr>
          <p:nvPr>
            <p:ph type="body" idx="1"/>
          </p:nvPr>
        </p:nvSpPr>
        <p:spPr>
          <a:xfrm>
            <a:off x="247651" y="3456830"/>
            <a:ext cx="4265082" cy="3263503"/>
          </a:xfrm>
        </p:spPr>
        <p:txBody>
          <a:bodyPr>
            <a:normAutofit/>
          </a:bodyPr>
          <a:lstStyle/>
          <a:p>
            <a:pPr marL="342900" indent="-342900"/>
            <a:r>
              <a:rPr lang="zh-CN" altLang="en-US" sz="2400" dirty="0">
                <a:ea typeface="SimSun" panose="02010600030101010101" pitchFamily="2" charset="-122"/>
              </a:rPr>
              <a:t>如果物体比较薄，则忽略光线方向的改变</a:t>
            </a:r>
            <a:endParaRPr lang="en-US" altLang="zh-CN" sz="2400" dirty="0">
              <a:ea typeface="SimSun" panose="02010600030101010101" pitchFamily="2" charset="-122"/>
            </a:endParaRPr>
          </a:p>
        </p:txBody>
      </p:sp>
      <p:graphicFrame>
        <p:nvGraphicFramePr>
          <p:cNvPr id="811014" name="Object 6"/>
          <p:cNvGraphicFramePr>
            <a:graphicFrameLocks noChangeAspect="1"/>
          </p:cNvGraphicFramePr>
          <p:nvPr/>
        </p:nvGraphicFramePr>
        <p:xfrm>
          <a:off x="7200900" y="2657476"/>
          <a:ext cx="519289" cy="936625"/>
        </p:xfrm>
        <a:graphic>
          <a:graphicData uri="http://schemas.openxmlformats.org/presentationml/2006/ole">
            <mc:AlternateContent xmlns:mc="http://schemas.openxmlformats.org/markup-compatibility/2006">
              <mc:Choice xmlns:v="urn:schemas-microsoft-com:vml" Requires="v">
                <p:oleObj spid="_x0000_s7190" name="Clip" r:id="rId3" imgW="2478405" imgH="4460875" progId="">
                  <p:embed/>
                </p:oleObj>
              </mc:Choice>
              <mc:Fallback>
                <p:oleObj name="Clip" r:id="rId3" imgW="2478405" imgH="4460875" progId="">
                  <p:embed/>
                  <p:pic>
                    <p:nvPicPr>
                      <p:cNvPr id="81101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00" y="2657476"/>
                        <a:ext cx="519289"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1015" name="Oval 7"/>
          <p:cNvSpPr>
            <a:spLocks noChangeArrowheads="1"/>
          </p:cNvSpPr>
          <p:nvPr/>
        </p:nvSpPr>
        <p:spPr bwMode="auto">
          <a:xfrm>
            <a:off x="7391400" y="2876550"/>
            <a:ext cx="152400" cy="152400"/>
          </a:xfrm>
          <a:prstGeom prst="ellipse">
            <a:avLst/>
          </a:prstGeom>
          <a:solidFill>
            <a:schemeClr val="bg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16" name="Line 8"/>
          <p:cNvSpPr>
            <a:spLocks noChangeShapeType="1"/>
          </p:cNvSpPr>
          <p:nvPr/>
        </p:nvSpPr>
        <p:spPr bwMode="auto">
          <a:xfrm flipV="1">
            <a:off x="5067301" y="2962276"/>
            <a:ext cx="2362200" cy="1590675"/>
          </a:xfrm>
          <a:prstGeom prst="line">
            <a:avLst/>
          </a:prstGeom>
          <a:noFill/>
          <a:ln w="28575">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17" name="Line 9"/>
          <p:cNvSpPr>
            <a:spLocks noChangeShapeType="1"/>
          </p:cNvSpPr>
          <p:nvPr/>
        </p:nvSpPr>
        <p:spPr bwMode="auto">
          <a:xfrm flipH="1">
            <a:off x="5067301" y="3889376"/>
            <a:ext cx="984956" cy="663575"/>
          </a:xfrm>
          <a:prstGeom prst="line">
            <a:avLst/>
          </a:prstGeom>
          <a:noFill/>
          <a:ln w="5715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18" name="Line 10"/>
          <p:cNvSpPr>
            <a:spLocks noChangeShapeType="1"/>
          </p:cNvSpPr>
          <p:nvPr/>
        </p:nvSpPr>
        <p:spPr bwMode="auto">
          <a:xfrm flipV="1">
            <a:off x="5067300" y="3257550"/>
            <a:ext cx="0" cy="129540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19" name="Text Box 11"/>
          <p:cNvSpPr txBox="1">
            <a:spLocks noChangeArrowheads="1"/>
          </p:cNvSpPr>
          <p:nvPr/>
        </p:nvSpPr>
        <p:spPr bwMode="auto">
          <a:xfrm>
            <a:off x="4892323" y="2906713"/>
            <a:ext cx="3834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ea typeface="SimSun" panose="02010600030101010101" pitchFamily="2" charset="-122"/>
              </a:rPr>
              <a:t>N</a:t>
            </a:r>
          </a:p>
        </p:txBody>
      </p:sp>
      <p:sp>
        <p:nvSpPr>
          <p:cNvPr id="811020" name="Text Box 12"/>
          <p:cNvSpPr txBox="1">
            <a:spLocks noChangeArrowheads="1"/>
          </p:cNvSpPr>
          <p:nvPr/>
        </p:nvSpPr>
        <p:spPr bwMode="auto">
          <a:xfrm>
            <a:off x="5905501" y="3876675"/>
            <a:ext cx="31467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ea typeface="SimSun" panose="02010600030101010101" pitchFamily="2" charset="-122"/>
              </a:rPr>
              <a:t>L</a:t>
            </a:r>
          </a:p>
        </p:txBody>
      </p:sp>
      <p:sp>
        <p:nvSpPr>
          <p:cNvPr id="811021" name="Arc 13"/>
          <p:cNvSpPr/>
          <p:nvPr/>
        </p:nvSpPr>
        <p:spPr bwMode="auto">
          <a:xfrm flipH="1" flipV="1">
            <a:off x="3924301" y="5848351"/>
            <a:ext cx="533400" cy="252413"/>
          </a:xfrm>
          <a:custGeom>
            <a:avLst/>
            <a:gdLst>
              <a:gd name="G0" fmla="+- 1338 0 0"/>
              <a:gd name="G1" fmla="+- 21600 0 0"/>
              <a:gd name="G2" fmla="+- 21600 0 0"/>
              <a:gd name="T0" fmla="*/ 0 w 22846"/>
              <a:gd name="T1" fmla="*/ 41 h 21600"/>
              <a:gd name="T2" fmla="*/ 22846 w 22846"/>
              <a:gd name="T3" fmla="*/ 19613 h 21600"/>
              <a:gd name="T4" fmla="*/ 1338 w 22846"/>
              <a:gd name="T5" fmla="*/ 21600 h 21600"/>
            </a:gdLst>
            <a:ahLst/>
            <a:cxnLst>
              <a:cxn ang="0">
                <a:pos x="T0" y="T1"/>
              </a:cxn>
              <a:cxn ang="0">
                <a:pos x="T2" y="T3"/>
              </a:cxn>
              <a:cxn ang="0">
                <a:pos x="T4" y="T5"/>
              </a:cxn>
            </a:cxnLst>
            <a:rect l="0" t="0" r="r" b="b"/>
            <a:pathLst>
              <a:path w="22846" h="21600" fill="none" extrusionOk="0">
                <a:moveTo>
                  <a:pt x="0" y="41"/>
                </a:moveTo>
                <a:cubicBezTo>
                  <a:pt x="445" y="13"/>
                  <a:pt x="891" y="-1"/>
                  <a:pt x="1338" y="0"/>
                </a:cubicBezTo>
                <a:cubicBezTo>
                  <a:pt x="12497" y="0"/>
                  <a:pt x="21819" y="8500"/>
                  <a:pt x="22846" y="19612"/>
                </a:cubicBezTo>
              </a:path>
              <a:path w="22846" h="21600" stroke="0" extrusionOk="0">
                <a:moveTo>
                  <a:pt x="0" y="41"/>
                </a:moveTo>
                <a:cubicBezTo>
                  <a:pt x="445" y="13"/>
                  <a:pt x="891" y="-1"/>
                  <a:pt x="1338" y="0"/>
                </a:cubicBezTo>
                <a:cubicBezTo>
                  <a:pt x="12497" y="0"/>
                  <a:pt x="21819" y="8500"/>
                  <a:pt x="22846" y="19612"/>
                </a:cubicBezTo>
                <a:lnTo>
                  <a:pt x="1338" y="21600"/>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22" name="Text Box 14"/>
          <p:cNvSpPr txBox="1">
            <a:spLocks noChangeArrowheads="1"/>
          </p:cNvSpPr>
          <p:nvPr/>
        </p:nvSpPr>
        <p:spPr bwMode="auto">
          <a:xfrm>
            <a:off x="5219701" y="3390900"/>
            <a:ext cx="47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Symbol" panose="05050102010706020507" pitchFamily="18" charset="2"/>
                <a:ea typeface="SimSun" panose="02010600030101010101" pitchFamily="2" charset="-122"/>
              </a:rPr>
              <a:t>Q</a:t>
            </a:r>
            <a:r>
              <a:rPr lang="en-US" altLang="zh-CN" sz="2400" b="0" i="0" baseline="-25000">
                <a:solidFill>
                  <a:schemeClr val="tx1"/>
                </a:solidFill>
                <a:effectLst/>
                <a:latin typeface="Times New Roman" panose="02020603050405020304" pitchFamily="18" charset="0"/>
                <a:ea typeface="SimSun" panose="02010600030101010101" pitchFamily="2" charset="-122"/>
              </a:rPr>
              <a:t>i</a:t>
            </a:r>
          </a:p>
        </p:txBody>
      </p:sp>
      <p:sp>
        <p:nvSpPr>
          <p:cNvPr id="811023" name="Line 15"/>
          <p:cNvSpPr>
            <a:spLocks noChangeShapeType="1"/>
          </p:cNvSpPr>
          <p:nvPr/>
        </p:nvSpPr>
        <p:spPr bwMode="auto">
          <a:xfrm flipH="1">
            <a:off x="4457700" y="4530726"/>
            <a:ext cx="609600" cy="936625"/>
          </a:xfrm>
          <a:prstGeom prst="line">
            <a:avLst/>
          </a:prstGeom>
          <a:noFill/>
          <a:ln w="57150">
            <a:solidFill>
              <a:schemeClr val="bg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24" name="Text Box 16"/>
          <p:cNvSpPr txBox="1">
            <a:spLocks noChangeArrowheads="1"/>
          </p:cNvSpPr>
          <p:nvPr/>
        </p:nvSpPr>
        <p:spPr bwMode="auto">
          <a:xfrm>
            <a:off x="4457701" y="4638675"/>
            <a:ext cx="335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bg1"/>
                </a:solidFill>
                <a:effectLst/>
                <a:ea typeface="SimSun" panose="02010600030101010101" pitchFamily="2" charset="-122"/>
              </a:rPr>
              <a:t>T</a:t>
            </a:r>
          </a:p>
        </p:txBody>
      </p:sp>
      <p:sp>
        <p:nvSpPr>
          <p:cNvPr id="811025" name="Line 17"/>
          <p:cNvSpPr>
            <a:spLocks noChangeShapeType="1"/>
          </p:cNvSpPr>
          <p:nvPr/>
        </p:nvSpPr>
        <p:spPr bwMode="auto">
          <a:xfrm>
            <a:off x="5067300" y="4562475"/>
            <a:ext cx="0" cy="914400"/>
          </a:xfrm>
          <a:prstGeom prst="line">
            <a:avLst/>
          </a:prstGeom>
          <a:noFill/>
          <a:ln w="9525">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26" name="Text Box 18"/>
          <p:cNvSpPr txBox="1">
            <a:spLocks noChangeArrowheads="1"/>
          </p:cNvSpPr>
          <p:nvPr/>
        </p:nvSpPr>
        <p:spPr bwMode="auto">
          <a:xfrm>
            <a:off x="4665133" y="4857750"/>
            <a:ext cx="4812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bg1"/>
                </a:solidFill>
                <a:effectLst/>
                <a:latin typeface="Symbol" panose="05050102010706020507" pitchFamily="18" charset="2"/>
                <a:ea typeface="SimSun" panose="02010600030101010101" pitchFamily="2" charset="-122"/>
              </a:rPr>
              <a:t>Q</a:t>
            </a:r>
            <a:r>
              <a:rPr lang="en-US" altLang="zh-CN" sz="2400" b="0" i="0" baseline="-25000">
                <a:solidFill>
                  <a:schemeClr val="bg1"/>
                </a:solidFill>
                <a:effectLst/>
                <a:latin typeface="Times New Roman" panose="02020603050405020304" pitchFamily="18" charset="0"/>
                <a:ea typeface="SimSun" panose="02010600030101010101" pitchFamily="2" charset="-122"/>
              </a:rPr>
              <a:t>r</a:t>
            </a:r>
          </a:p>
        </p:txBody>
      </p:sp>
      <p:sp>
        <p:nvSpPr>
          <p:cNvPr id="811027" name="Text Box 19"/>
          <p:cNvSpPr txBox="1">
            <a:spLocks noChangeArrowheads="1"/>
          </p:cNvSpPr>
          <p:nvPr/>
        </p:nvSpPr>
        <p:spPr bwMode="auto">
          <a:xfrm>
            <a:off x="3146778" y="4445000"/>
            <a:ext cx="439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bg1"/>
                </a:solidFill>
                <a:effectLst/>
                <a:latin typeface="Symbol" panose="05050102010706020507" pitchFamily="18" charset="2"/>
                <a:ea typeface="SimSun" panose="02010600030101010101" pitchFamily="2" charset="-122"/>
              </a:rPr>
              <a:t>h</a:t>
            </a:r>
            <a:r>
              <a:rPr lang="en-US" altLang="zh-CN" sz="2400" b="0" i="0" baseline="-25000">
                <a:solidFill>
                  <a:schemeClr val="bg1"/>
                </a:solidFill>
                <a:effectLst/>
                <a:latin typeface="Times New Roman" panose="02020603050405020304" pitchFamily="18" charset="0"/>
                <a:ea typeface="SimSun" panose="02010600030101010101" pitchFamily="2" charset="-122"/>
              </a:rPr>
              <a:t>r</a:t>
            </a:r>
            <a:endParaRPr lang="en-US" altLang="zh-CN" sz="2400" b="0" i="0">
              <a:solidFill>
                <a:schemeClr val="bg1"/>
              </a:solidFill>
              <a:effectLst/>
              <a:latin typeface="Helvetica" pitchFamily="34" charset="0"/>
              <a:ea typeface="SimSun" panose="02010600030101010101" pitchFamily="2" charset="-122"/>
            </a:endParaRPr>
          </a:p>
        </p:txBody>
      </p:sp>
      <p:sp>
        <p:nvSpPr>
          <p:cNvPr id="811028" name="Text Box 20"/>
          <p:cNvSpPr txBox="1">
            <a:spLocks noChangeArrowheads="1"/>
          </p:cNvSpPr>
          <p:nvPr/>
        </p:nvSpPr>
        <p:spPr bwMode="auto">
          <a:xfrm>
            <a:off x="3162300" y="4029075"/>
            <a:ext cx="4283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Symbol" panose="05050102010706020507" pitchFamily="18" charset="2"/>
                <a:ea typeface="SimSun" panose="02010600030101010101" pitchFamily="2" charset="-122"/>
              </a:rPr>
              <a:t>h</a:t>
            </a:r>
            <a:r>
              <a:rPr lang="en-US" altLang="zh-CN" sz="2400" b="0" i="0" baseline="-25000">
                <a:solidFill>
                  <a:schemeClr val="tx1"/>
                </a:solidFill>
                <a:effectLst/>
                <a:latin typeface="Times New Roman" panose="02020603050405020304" pitchFamily="18" charset="0"/>
                <a:ea typeface="SimSun" panose="02010600030101010101" pitchFamily="2" charset="-122"/>
              </a:rPr>
              <a:t>i</a:t>
            </a:r>
            <a:endParaRPr lang="en-US" altLang="zh-CN" sz="2400" b="0" i="0">
              <a:solidFill>
                <a:schemeClr val="tx1"/>
              </a:solidFill>
              <a:effectLst/>
              <a:latin typeface="Helvetica" pitchFamily="34" charset="0"/>
              <a:ea typeface="SimSun" panose="02010600030101010101" pitchFamily="2" charset="-122"/>
            </a:endParaRPr>
          </a:p>
        </p:txBody>
      </p:sp>
      <p:sp>
        <p:nvSpPr>
          <p:cNvPr id="811029" name="Line 21"/>
          <p:cNvSpPr>
            <a:spLocks noChangeShapeType="1"/>
          </p:cNvSpPr>
          <p:nvPr/>
        </p:nvSpPr>
        <p:spPr bwMode="auto">
          <a:xfrm flipH="1">
            <a:off x="3467101" y="5467351"/>
            <a:ext cx="984956" cy="663575"/>
          </a:xfrm>
          <a:prstGeom prst="line">
            <a:avLst/>
          </a:prstGeom>
          <a:noFill/>
          <a:ln w="571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30" name="Line 22"/>
          <p:cNvSpPr>
            <a:spLocks noChangeShapeType="1"/>
          </p:cNvSpPr>
          <p:nvPr/>
        </p:nvSpPr>
        <p:spPr bwMode="auto">
          <a:xfrm>
            <a:off x="4457700" y="5467350"/>
            <a:ext cx="0" cy="9144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31" name="Arc 23"/>
          <p:cNvSpPr/>
          <p:nvPr/>
        </p:nvSpPr>
        <p:spPr bwMode="auto">
          <a:xfrm>
            <a:off x="5067300" y="3714750"/>
            <a:ext cx="705556" cy="357188"/>
          </a:xfrm>
          <a:custGeom>
            <a:avLst/>
            <a:gdLst>
              <a:gd name="G0" fmla="+- 1338 0 0"/>
              <a:gd name="G1" fmla="+- 21600 0 0"/>
              <a:gd name="G2" fmla="+- 21600 0 0"/>
              <a:gd name="T0" fmla="*/ 0 w 22846"/>
              <a:gd name="T1" fmla="*/ 41 h 21600"/>
              <a:gd name="T2" fmla="*/ 22846 w 22846"/>
              <a:gd name="T3" fmla="*/ 19613 h 21600"/>
              <a:gd name="T4" fmla="*/ 1338 w 22846"/>
              <a:gd name="T5" fmla="*/ 21600 h 21600"/>
            </a:gdLst>
            <a:ahLst/>
            <a:cxnLst>
              <a:cxn ang="0">
                <a:pos x="T0" y="T1"/>
              </a:cxn>
              <a:cxn ang="0">
                <a:pos x="T2" y="T3"/>
              </a:cxn>
              <a:cxn ang="0">
                <a:pos x="T4" y="T5"/>
              </a:cxn>
            </a:cxnLst>
            <a:rect l="0" t="0" r="r" b="b"/>
            <a:pathLst>
              <a:path w="22846" h="21600" fill="none" extrusionOk="0">
                <a:moveTo>
                  <a:pt x="0" y="41"/>
                </a:moveTo>
                <a:cubicBezTo>
                  <a:pt x="445" y="13"/>
                  <a:pt x="891" y="-1"/>
                  <a:pt x="1338" y="0"/>
                </a:cubicBezTo>
                <a:cubicBezTo>
                  <a:pt x="12497" y="0"/>
                  <a:pt x="21819" y="8500"/>
                  <a:pt x="22846" y="19612"/>
                </a:cubicBezTo>
              </a:path>
              <a:path w="22846" h="21600" stroke="0" extrusionOk="0">
                <a:moveTo>
                  <a:pt x="0" y="41"/>
                </a:moveTo>
                <a:cubicBezTo>
                  <a:pt x="445" y="13"/>
                  <a:pt x="891" y="-1"/>
                  <a:pt x="1338" y="0"/>
                </a:cubicBezTo>
                <a:cubicBezTo>
                  <a:pt x="12497" y="0"/>
                  <a:pt x="21819" y="8500"/>
                  <a:pt x="22846" y="19612"/>
                </a:cubicBezTo>
                <a:lnTo>
                  <a:pt x="1338" y="21600"/>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32" name="Text Box 24"/>
          <p:cNvSpPr txBox="1">
            <a:spLocks noChangeArrowheads="1"/>
          </p:cNvSpPr>
          <p:nvPr/>
        </p:nvSpPr>
        <p:spPr bwMode="auto">
          <a:xfrm>
            <a:off x="3990623" y="5619750"/>
            <a:ext cx="47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Symbol" panose="05050102010706020507" pitchFamily="18" charset="2"/>
                <a:ea typeface="SimSun" panose="02010600030101010101" pitchFamily="2" charset="-122"/>
              </a:rPr>
              <a:t>Q</a:t>
            </a:r>
            <a:r>
              <a:rPr lang="en-US" altLang="zh-CN" sz="2400" b="0" i="0" baseline="-25000">
                <a:solidFill>
                  <a:schemeClr val="tx1"/>
                </a:solidFill>
                <a:effectLst/>
                <a:latin typeface="Times New Roman" panose="02020603050405020304" pitchFamily="18" charset="0"/>
                <a:ea typeface="SimSun" panose="02010600030101010101" pitchFamily="2" charset="-122"/>
              </a:rPr>
              <a:t>i</a:t>
            </a:r>
          </a:p>
        </p:txBody>
      </p:sp>
      <p:sp>
        <p:nvSpPr>
          <p:cNvPr id="811033" name="Line 25"/>
          <p:cNvSpPr>
            <a:spLocks noChangeShapeType="1"/>
          </p:cNvSpPr>
          <p:nvPr/>
        </p:nvSpPr>
        <p:spPr bwMode="auto">
          <a:xfrm>
            <a:off x="3162300" y="4552950"/>
            <a:ext cx="4419600"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1034" name="Text Box 26"/>
          <p:cNvSpPr txBox="1">
            <a:spLocks noChangeArrowheads="1"/>
          </p:cNvSpPr>
          <p:nvPr/>
        </p:nvSpPr>
        <p:spPr bwMode="auto">
          <a:xfrm>
            <a:off x="3467101" y="6076950"/>
            <a:ext cx="335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ea typeface="SimSun" panose="02010600030101010101" pitchFamily="2" charset="-122"/>
              </a:rPr>
              <a:t>T</a:t>
            </a:r>
          </a:p>
        </p:txBody>
      </p:sp>
      <p:graphicFrame>
        <p:nvGraphicFramePr>
          <p:cNvPr id="811035" name="Object 27"/>
          <p:cNvGraphicFramePr>
            <a:graphicFrameLocks noChangeAspect="1"/>
          </p:cNvGraphicFramePr>
          <p:nvPr/>
        </p:nvGraphicFramePr>
        <p:xfrm>
          <a:off x="7466190" y="6232526"/>
          <a:ext cx="1169811" cy="396875"/>
        </p:xfrm>
        <a:graphic>
          <a:graphicData uri="http://schemas.openxmlformats.org/presentationml/2006/ole">
            <mc:AlternateContent xmlns:mc="http://schemas.openxmlformats.org/markup-compatibility/2006">
              <mc:Choice xmlns:v="urn:schemas-microsoft-com:vml" Requires="v">
                <p:oleObj spid="_x0000_s7191" name="Equation" r:id="rId5" imgW="482600" imgH="165100" progId="">
                  <p:embed/>
                </p:oleObj>
              </mc:Choice>
              <mc:Fallback>
                <p:oleObj name="Equation" r:id="rId5" imgW="482600" imgH="165100" progId="">
                  <p:embed/>
                  <p:pic>
                    <p:nvPicPr>
                      <p:cNvPr id="811035"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190" y="6232526"/>
                        <a:ext cx="1169811" cy="396875"/>
                      </a:xfrm>
                      <a:prstGeom prst="rect">
                        <a:avLst/>
                      </a:prstGeom>
                      <a:solidFill>
                        <a:srgbClr val="F8F8F8"/>
                      </a:solidFill>
                      <a:ln w="28575">
                        <a:solidFill>
                          <a:schemeClr val="accent1"/>
                        </a:solidFill>
                        <a:miter lim="800000"/>
                        <a:headEnd/>
                        <a:tailEnd/>
                      </a:ln>
                      <a:effectLst>
                        <a:outerShdw dist="35921" dir="2700000" algn="ctr" rotWithShape="0">
                          <a:srgbClr val="808080"/>
                        </a:outerShdw>
                      </a:effectLst>
                    </p:spPr>
                  </p:pic>
                </p:oleObj>
              </mc:Fallback>
            </mc:AlternateContent>
          </a:graphicData>
        </a:graphic>
      </p:graphicFrame>
      <p:sp>
        <p:nvSpPr>
          <p:cNvPr id="30" name="Rectangle 3">
            <a:extLst>
              <a:ext uri="{FF2B5EF4-FFF2-40B4-BE49-F238E27FC236}">
                <a16:creationId xmlns:a16="http://schemas.microsoft.com/office/drawing/2014/main" id="{B65D998C-4848-4082-922E-17D092AAEDD6}"/>
              </a:ext>
            </a:extLst>
          </p:cNvPr>
          <p:cNvSpPr txBox="1">
            <a:spLocks noChangeArrowheads="1"/>
          </p:cNvSpPr>
          <p:nvPr/>
        </p:nvSpPr>
        <p:spPr>
          <a:xfrm>
            <a:off x="346569" y="1535115"/>
            <a:ext cx="7392811" cy="1143000"/>
          </a:xfrm>
          <a:prstGeom prst="rect">
            <a:avLst/>
          </a:prstGeom>
        </p:spPr>
        <p:txBody>
          <a:bodyPr vert="horz" lIns="91440" tIns="45720" rIns="91440" bIns="45720" rtlCol="0" anchor="ctr">
            <a:normAutofit/>
          </a:bodyPr>
          <a:lst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a:lstStyle>
          <a:p>
            <a:pPr fontAlgn="auto">
              <a:spcAft>
                <a:spcPts val="0"/>
              </a:spcAft>
            </a:pPr>
            <a:r>
              <a:rPr lang="zh-CN" altLang="en-US" sz="2400" b="1" dirty="0">
                <a:ea typeface="SimSun" panose="02010600030101010101" pitchFamily="2" charset="-122"/>
              </a:rPr>
              <a:t>计算光照值</a:t>
            </a:r>
            <a:r>
              <a:rPr lang="en-US" altLang="zh-CN" dirty="0">
                <a:ea typeface="SimSun" panose="02010600030101010101" pitchFamily="2" charset="-122"/>
              </a:rPr>
              <a:t>– </a:t>
            </a:r>
            <a:r>
              <a:rPr lang="zh-CN" altLang="en-US" dirty="0">
                <a:ea typeface="SimSun" panose="02010600030101010101" pitchFamily="2" charset="-122"/>
              </a:rPr>
              <a:t>迭代</a:t>
            </a:r>
            <a:endParaRPr lang="en-US" altLang="zh-CN" dirty="0">
              <a:ea typeface="SimSun" panose="02010600030101010101" pitchFamily="2" charset="-122"/>
            </a:endParaRPr>
          </a:p>
        </p:txBody>
      </p:sp>
      <p:sp>
        <p:nvSpPr>
          <p:cNvPr id="31" name="Rectangle 3">
            <a:extLst>
              <a:ext uri="{FF2B5EF4-FFF2-40B4-BE49-F238E27FC236}">
                <a16:creationId xmlns:a16="http://schemas.microsoft.com/office/drawing/2014/main" id="{6717FB10-5A02-4C27-9F92-95B0EB069A34}"/>
              </a:ext>
            </a:extLst>
          </p:cNvPr>
          <p:cNvSpPr>
            <a:spLocks noGrp="1" noChangeArrowheads="1"/>
          </p:cNvSpPr>
          <p:nvPr>
            <p:ph type="title"/>
          </p:nvPr>
        </p:nvSpPr>
        <p:spPr>
          <a:xfrm>
            <a:off x="531989" y="2370140"/>
            <a:ext cx="7392811" cy="1143000"/>
          </a:xfrm>
        </p:spPr>
        <p:txBody>
          <a:bodyPr/>
          <a:lstStyle/>
          <a:p>
            <a:r>
              <a:rPr lang="zh-CN" altLang="en-US" dirty="0">
                <a:ea typeface="SimSun" panose="02010600030101010101" pitchFamily="2" charset="-122"/>
              </a:rPr>
              <a:t>折射追踪</a:t>
            </a:r>
            <a:endParaRPr lang="en-US" altLang="zh-CN" dirty="0">
              <a:ea typeface="SimSun" panose="02010600030101010101" pitchFamily="2" charset="-122"/>
            </a:endParaRPr>
          </a:p>
        </p:txBody>
      </p:sp>
      <p:sp>
        <p:nvSpPr>
          <p:cNvPr id="32" name="Rectangle 2">
            <a:extLst>
              <a:ext uri="{FF2B5EF4-FFF2-40B4-BE49-F238E27FC236}">
                <a16:creationId xmlns:a16="http://schemas.microsoft.com/office/drawing/2014/main" id="{16764BFD-102C-4BDA-AF98-1B2360B258E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2035" name="Object 3"/>
          <p:cNvGraphicFramePr>
            <a:graphicFrameLocks noChangeAspect="1"/>
          </p:cNvGraphicFramePr>
          <p:nvPr/>
        </p:nvGraphicFramePr>
        <p:xfrm>
          <a:off x="6996289" y="2066926"/>
          <a:ext cx="519289" cy="936625"/>
        </p:xfrm>
        <a:graphic>
          <a:graphicData uri="http://schemas.openxmlformats.org/presentationml/2006/ole">
            <mc:AlternateContent xmlns:mc="http://schemas.openxmlformats.org/markup-compatibility/2006">
              <mc:Choice xmlns:v="urn:schemas-microsoft-com:vml" Requires="v">
                <p:oleObj spid="_x0000_s8224" name="Clip" r:id="rId3" imgW="2478405" imgH="4460875" progId="">
                  <p:embed/>
                </p:oleObj>
              </mc:Choice>
              <mc:Fallback>
                <p:oleObj name="Clip" r:id="rId3" imgW="2478405" imgH="4460875" progId="">
                  <p:embed/>
                  <p:pic>
                    <p:nvPicPr>
                      <p:cNvPr id="81203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289" y="2066926"/>
                        <a:ext cx="519289"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2036" name="Freeform 4"/>
          <p:cNvSpPr/>
          <p:nvPr/>
        </p:nvSpPr>
        <p:spPr bwMode="auto">
          <a:xfrm>
            <a:off x="2957689" y="3962401"/>
            <a:ext cx="4419600" cy="1096963"/>
          </a:xfrm>
          <a:custGeom>
            <a:avLst/>
            <a:gdLst>
              <a:gd name="T0" fmla="*/ 0 w 2784"/>
              <a:gd name="T1" fmla="*/ 0 h 691"/>
              <a:gd name="T2" fmla="*/ 2784 w 2784"/>
              <a:gd name="T3" fmla="*/ 0 h 691"/>
              <a:gd name="T4" fmla="*/ 2784 w 2784"/>
              <a:gd name="T5" fmla="*/ 288 h 691"/>
              <a:gd name="T6" fmla="*/ 2592 w 2784"/>
              <a:gd name="T7" fmla="*/ 480 h 691"/>
              <a:gd name="T8" fmla="*/ 2352 w 2784"/>
              <a:gd name="T9" fmla="*/ 336 h 691"/>
              <a:gd name="T10" fmla="*/ 2064 w 2784"/>
              <a:gd name="T11" fmla="*/ 576 h 691"/>
              <a:gd name="T12" fmla="*/ 1728 w 2784"/>
              <a:gd name="T13" fmla="*/ 480 h 691"/>
              <a:gd name="T14" fmla="*/ 1542 w 2784"/>
              <a:gd name="T15" fmla="*/ 443 h 691"/>
              <a:gd name="T16" fmla="*/ 1316 w 2784"/>
              <a:gd name="T17" fmla="*/ 691 h 691"/>
              <a:gd name="T18" fmla="*/ 1016 w 2784"/>
              <a:gd name="T19" fmla="*/ 634 h 691"/>
              <a:gd name="T20" fmla="*/ 834 w 2784"/>
              <a:gd name="T21" fmla="*/ 678 h 691"/>
              <a:gd name="T22" fmla="*/ 672 w 2784"/>
              <a:gd name="T23" fmla="*/ 624 h 691"/>
              <a:gd name="T24" fmla="*/ 384 w 2784"/>
              <a:gd name="T25" fmla="*/ 336 h 691"/>
              <a:gd name="T26" fmla="*/ 48 w 2784"/>
              <a:gd name="T27" fmla="*/ 432 h 691"/>
              <a:gd name="T28" fmla="*/ 0 w 2784"/>
              <a:gd name="T29" fmla="*/ 144 h 691"/>
              <a:gd name="T30" fmla="*/ 0 w 2784"/>
              <a:gd name="T3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84" h="691">
                <a:moveTo>
                  <a:pt x="0" y="0"/>
                </a:moveTo>
                <a:lnTo>
                  <a:pt x="2784" y="0"/>
                </a:lnTo>
                <a:lnTo>
                  <a:pt x="2784" y="288"/>
                </a:lnTo>
                <a:lnTo>
                  <a:pt x="2592" y="480"/>
                </a:lnTo>
                <a:lnTo>
                  <a:pt x="2352" y="336"/>
                </a:lnTo>
                <a:lnTo>
                  <a:pt x="2064" y="576"/>
                </a:lnTo>
                <a:lnTo>
                  <a:pt x="1728" y="480"/>
                </a:lnTo>
                <a:lnTo>
                  <a:pt x="1542" y="443"/>
                </a:lnTo>
                <a:lnTo>
                  <a:pt x="1316" y="691"/>
                </a:lnTo>
                <a:lnTo>
                  <a:pt x="1016" y="634"/>
                </a:lnTo>
                <a:lnTo>
                  <a:pt x="834" y="678"/>
                </a:lnTo>
                <a:lnTo>
                  <a:pt x="672" y="624"/>
                </a:lnTo>
                <a:lnTo>
                  <a:pt x="384" y="336"/>
                </a:lnTo>
                <a:lnTo>
                  <a:pt x="48" y="432"/>
                </a:lnTo>
                <a:lnTo>
                  <a:pt x="0" y="144"/>
                </a:lnTo>
                <a:lnTo>
                  <a:pt x="0" y="0"/>
                </a:lnTo>
                <a:close/>
              </a:path>
            </a:pathLst>
          </a:cu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2037" name="Line 5"/>
          <p:cNvSpPr>
            <a:spLocks noChangeShapeType="1"/>
          </p:cNvSpPr>
          <p:nvPr/>
        </p:nvSpPr>
        <p:spPr bwMode="auto">
          <a:xfrm>
            <a:off x="2957689" y="3962400"/>
            <a:ext cx="4419600"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2038" name="Oval 6"/>
          <p:cNvSpPr>
            <a:spLocks noChangeArrowheads="1"/>
          </p:cNvSpPr>
          <p:nvPr/>
        </p:nvSpPr>
        <p:spPr bwMode="auto">
          <a:xfrm>
            <a:off x="7186789" y="2286000"/>
            <a:ext cx="152400" cy="152400"/>
          </a:xfrm>
          <a:prstGeom prst="ellipse">
            <a:avLst/>
          </a:prstGeom>
          <a:solidFill>
            <a:schemeClr val="bg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2039" name="Line 7"/>
          <p:cNvSpPr>
            <a:spLocks noChangeShapeType="1"/>
          </p:cNvSpPr>
          <p:nvPr/>
        </p:nvSpPr>
        <p:spPr bwMode="auto">
          <a:xfrm flipV="1">
            <a:off x="4862689" y="2371726"/>
            <a:ext cx="2362200" cy="1590675"/>
          </a:xfrm>
          <a:prstGeom prst="line">
            <a:avLst/>
          </a:prstGeom>
          <a:noFill/>
          <a:ln w="28575">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2040" name="Line 8"/>
          <p:cNvSpPr>
            <a:spLocks noChangeShapeType="1"/>
          </p:cNvSpPr>
          <p:nvPr/>
        </p:nvSpPr>
        <p:spPr bwMode="auto">
          <a:xfrm flipH="1">
            <a:off x="4862689" y="3298825"/>
            <a:ext cx="983545" cy="663575"/>
          </a:xfrm>
          <a:prstGeom prst="line">
            <a:avLst/>
          </a:prstGeom>
          <a:noFill/>
          <a:ln w="5715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2041" name="Line 9"/>
          <p:cNvSpPr>
            <a:spLocks noChangeShapeType="1"/>
          </p:cNvSpPr>
          <p:nvPr/>
        </p:nvSpPr>
        <p:spPr bwMode="auto">
          <a:xfrm flipV="1">
            <a:off x="4862689" y="2667000"/>
            <a:ext cx="0" cy="129540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2042" name="Text Box 10"/>
          <p:cNvSpPr txBox="1">
            <a:spLocks noChangeArrowheads="1"/>
          </p:cNvSpPr>
          <p:nvPr/>
        </p:nvSpPr>
        <p:spPr bwMode="auto">
          <a:xfrm>
            <a:off x="4687712" y="2316163"/>
            <a:ext cx="3834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ea typeface="SimSun" panose="02010600030101010101" pitchFamily="2" charset="-122"/>
              </a:rPr>
              <a:t>N</a:t>
            </a:r>
          </a:p>
        </p:txBody>
      </p:sp>
      <p:sp>
        <p:nvSpPr>
          <p:cNvPr id="812043" name="Text Box 11"/>
          <p:cNvSpPr txBox="1">
            <a:spLocks noChangeArrowheads="1"/>
          </p:cNvSpPr>
          <p:nvPr/>
        </p:nvSpPr>
        <p:spPr bwMode="auto">
          <a:xfrm>
            <a:off x="5700890" y="3286125"/>
            <a:ext cx="3145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ea typeface="SimSun" panose="02010600030101010101" pitchFamily="2" charset="-122"/>
              </a:rPr>
              <a:t>L</a:t>
            </a:r>
          </a:p>
        </p:txBody>
      </p:sp>
      <p:sp>
        <p:nvSpPr>
          <p:cNvPr id="812044" name="Arc 12"/>
          <p:cNvSpPr/>
          <p:nvPr/>
        </p:nvSpPr>
        <p:spPr bwMode="auto">
          <a:xfrm>
            <a:off x="4842933" y="3159125"/>
            <a:ext cx="705556" cy="357188"/>
          </a:xfrm>
          <a:custGeom>
            <a:avLst/>
            <a:gdLst>
              <a:gd name="G0" fmla="+- 1338 0 0"/>
              <a:gd name="G1" fmla="+- 21600 0 0"/>
              <a:gd name="G2" fmla="+- 21600 0 0"/>
              <a:gd name="T0" fmla="*/ 0 w 22846"/>
              <a:gd name="T1" fmla="*/ 41 h 21600"/>
              <a:gd name="T2" fmla="*/ 22846 w 22846"/>
              <a:gd name="T3" fmla="*/ 19613 h 21600"/>
              <a:gd name="T4" fmla="*/ 1338 w 22846"/>
              <a:gd name="T5" fmla="*/ 21600 h 21600"/>
            </a:gdLst>
            <a:ahLst/>
            <a:cxnLst>
              <a:cxn ang="0">
                <a:pos x="T0" y="T1"/>
              </a:cxn>
              <a:cxn ang="0">
                <a:pos x="T2" y="T3"/>
              </a:cxn>
              <a:cxn ang="0">
                <a:pos x="T4" y="T5"/>
              </a:cxn>
            </a:cxnLst>
            <a:rect l="0" t="0" r="r" b="b"/>
            <a:pathLst>
              <a:path w="22846" h="21600" fill="none" extrusionOk="0">
                <a:moveTo>
                  <a:pt x="0" y="41"/>
                </a:moveTo>
                <a:cubicBezTo>
                  <a:pt x="445" y="13"/>
                  <a:pt x="891" y="-1"/>
                  <a:pt x="1338" y="0"/>
                </a:cubicBezTo>
                <a:cubicBezTo>
                  <a:pt x="12497" y="0"/>
                  <a:pt x="21819" y="8500"/>
                  <a:pt x="22846" y="19612"/>
                </a:cubicBezTo>
              </a:path>
              <a:path w="22846" h="21600" stroke="0" extrusionOk="0">
                <a:moveTo>
                  <a:pt x="0" y="41"/>
                </a:moveTo>
                <a:cubicBezTo>
                  <a:pt x="445" y="13"/>
                  <a:pt x="891" y="-1"/>
                  <a:pt x="1338" y="0"/>
                </a:cubicBezTo>
                <a:cubicBezTo>
                  <a:pt x="12497" y="0"/>
                  <a:pt x="21819" y="8500"/>
                  <a:pt x="22846" y="19612"/>
                </a:cubicBezTo>
                <a:lnTo>
                  <a:pt x="1338" y="21600"/>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2045" name="Text Box 13"/>
          <p:cNvSpPr txBox="1">
            <a:spLocks noChangeArrowheads="1"/>
          </p:cNvSpPr>
          <p:nvPr/>
        </p:nvSpPr>
        <p:spPr bwMode="auto">
          <a:xfrm>
            <a:off x="5015089" y="2800350"/>
            <a:ext cx="46707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Symbol" panose="05050102010706020507" pitchFamily="18" charset="2"/>
                <a:ea typeface="SimSun" panose="02010600030101010101" pitchFamily="2" charset="-122"/>
              </a:rPr>
              <a:t>Q</a:t>
            </a:r>
            <a:r>
              <a:rPr lang="en-US" altLang="zh-CN" sz="2400" b="0" i="0" baseline="-25000">
                <a:solidFill>
                  <a:schemeClr val="tx1"/>
                </a:solidFill>
                <a:effectLst/>
                <a:latin typeface="Times New Roman" panose="02020603050405020304" pitchFamily="18" charset="0"/>
                <a:ea typeface="SimSun" panose="02010600030101010101" pitchFamily="2" charset="-122"/>
              </a:rPr>
              <a:t>i</a:t>
            </a:r>
          </a:p>
        </p:txBody>
      </p:sp>
      <p:sp>
        <p:nvSpPr>
          <p:cNvPr id="812046" name="Line 14"/>
          <p:cNvSpPr>
            <a:spLocks noChangeShapeType="1"/>
          </p:cNvSpPr>
          <p:nvPr/>
        </p:nvSpPr>
        <p:spPr bwMode="auto">
          <a:xfrm flipH="1">
            <a:off x="4253089" y="3940175"/>
            <a:ext cx="609600" cy="869950"/>
          </a:xfrm>
          <a:prstGeom prst="line">
            <a:avLst/>
          </a:prstGeom>
          <a:noFill/>
          <a:ln w="57150">
            <a:solidFill>
              <a:schemeClr val="bg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2047" name="Text Box 15"/>
          <p:cNvSpPr txBox="1">
            <a:spLocks noChangeArrowheads="1"/>
          </p:cNvSpPr>
          <p:nvPr/>
        </p:nvSpPr>
        <p:spPr bwMode="auto">
          <a:xfrm>
            <a:off x="4253089" y="4048125"/>
            <a:ext cx="335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bg1"/>
                </a:solidFill>
                <a:effectLst/>
                <a:ea typeface="SimSun" panose="02010600030101010101" pitchFamily="2" charset="-122"/>
              </a:rPr>
              <a:t>T</a:t>
            </a:r>
          </a:p>
        </p:txBody>
      </p:sp>
      <p:sp>
        <p:nvSpPr>
          <p:cNvPr id="812048" name="Line 16"/>
          <p:cNvSpPr>
            <a:spLocks noChangeShapeType="1"/>
          </p:cNvSpPr>
          <p:nvPr/>
        </p:nvSpPr>
        <p:spPr bwMode="auto">
          <a:xfrm>
            <a:off x="4862689" y="3971925"/>
            <a:ext cx="0" cy="914400"/>
          </a:xfrm>
          <a:prstGeom prst="line">
            <a:avLst/>
          </a:prstGeom>
          <a:noFill/>
          <a:ln w="9525">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2049" name="Text Box 17"/>
          <p:cNvSpPr txBox="1">
            <a:spLocks noChangeArrowheads="1"/>
          </p:cNvSpPr>
          <p:nvPr/>
        </p:nvSpPr>
        <p:spPr bwMode="auto">
          <a:xfrm>
            <a:off x="4460523" y="4303713"/>
            <a:ext cx="47836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bg1"/>
                </a:solidFill>
                <a:effectLst/>
                <a:latin typeface="Symbol" panose="05050102010706020507" pitchFamily="18" charset="2"/>
                <a:ea typeface="SimSun" panose="02010600030101010101" pitchFamily="2" charset="-122"/>
              </a:rPr>
              <a:t>Q</a:t>
            </a:r>
            <a:r>
              <a:rPr lang="en-US" altLang="zh-CN" sz="2400" b="0" i="0" baseline="-25000">
                <a:solidFill>
                  <a:schemeClr val="bg1"/>
                </a:solidFill>
                <a:effectLst/>
                <a:latin typeface="Times New Roman" panose="02020603050405020304" pitchFamily="18" charset="0"/>
                <a:ea typeface="SimSun" panose="02010600030101010101" pitchFamily="2" charset="-122"/>
              </a:rPr>
              <a:t>r</a:t>
            </a:r>
          </a:p>
        </p:txBody>
      </p:sp>
      <p:sp>
        <p:nvSpPr>
          <p:cNvPr id="812050" name="Text Box 18"/>
          <p:cNvSpPr txBox="1">
            <a:spLocks noChangeArrowheads="1"/>
          </p:cNvSpPr>
          <p:nvPr/>
        </p:nvSpPr>
        <p:spPr bwMode="auto">
          <a:xfrm>
            <a:off x="2942168" y="3854450"/>
            <a:ext cx="43603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bg1"/>
                </a:solidFill>
                <a:effectLst/>
                <a:latin typeface="Symbol" panose="05050102010706020507" pitchFamily="18" charset="2"/>
                <a:ea typeface="SimSun" panose="02010600030101010101" pitchFamily="2" charset="-122"/>
              </a:rPr>
              <a:t>h</a:t>
            </a:r>
            <a:r>
              <a:rPr lang="en-US" altLang="zh-CN" sz="2400" b="0" i="0" baseline="-25000">
                <a:solidFill>
                  <a:schemeClr val="bg1"/>
                </a:solidFill>
                <a:effectLst/>
                <a:latin typeface="Times New Roman" panose="02020603050405020304" pitchFamily="18" charset="0"/>
                <a:ea typeface="SimSun" panose="02010600030101010101" pitchFamily="2" charset="-122"/>
              </a:rPr>
              <a:t>r</a:t>
            </a:r>
            <a:endParaRPr lang="en-US" altLang="zh-CN" sz="2400" b="0" i="0">
              <a:solidFill>
                <a:schemeClr val="bg1"/>
              </a:solidFill>
              <a:effectLst/>
              <a:latin typeface="Helvetica" pitchFamily="34" charset="0"/>
              <a:ea typeface="SimSun" panose="02010600030101010101" pitchFamily="2" charset="-122"/>
            </a:endParaRPr>
          </a:p>
        </p:txBody>
      </p:sp>
      <p:sp>
        <p:nvSpPr>
          <p:cNvPr id="812051" name="Text Box 19"/>
          <p:cNvSpPr txBox="1">
            <a:spLocks noChangeArrowheads="1"/>
          </p:cNvSpPr>
          <p:nvPr/>
        </p:nvSpPr>
        <p:spPr bwMode="auto">
          <a:xfrm>
            <a:off x="2957689" y="3438525"/>
            <a:ext cx="4247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Symbol" panose="05050102010706020507" pitchFamily="18" charset="2"/>
                <a:ea typeface="SimSun" panose="02010600030101010101" pitchFamily="2" charset="-122"/>
              </a:rPr>
              <a:t>h</a:t>
            </a:r>
            <a:r>
              <a:rPr lang="en-US" altLang="zh-CN" sz="2400" b="0" i="0" baseline="-25000">
                <a:solidFill>
                  <a:schemeClr val="tx1"/>
                </a:solidFill>
                <a:effectLst/>
                <a:latin typeface="Times New Roman" panose="02020603050405020304" pitchFamily="18" charset="0"/>
                <a:ea typeface="SimSun" panose="02010600030101010101" pitchFamily="2" charset="-122"/>
              </a:rPr>
              <a:t>i</a:t>
            </a:r>
            <a:endParaRPr lang="en-US" altLang="zh-CN" sz="2400" b="0" i="0">
              <a:solidFill>
                <a:schemeClr val="tx1"/>
              </a:solidFill>
              <a:effectLst/>
              <a:latin typeface="Helvetica" pitchFamily="34" charset="0"/>
              <a:ea typeface="SimSun" panose="02010600030101010101" pitchFamily="2" charset="-122"/>
            </a:endParaRPr>
          </a:p>
        </p:txBody>
      </p:sp>
      <p:sp>
        <p:nvSpPr>
          <p:cNvPr id="812052" name="Rectangle 20"/>
          <p:cNvSpPr>
            <a:spLocks noChangeArrowheads="1"/>
          </p:cNvSpPr>
          <p:nvPr/>
        </p:nvSpPr>
        <p:spPr bwMode="auto">
          <a:xfrm>
            <a:off x="457200" y="1219200"/>
            <a:ext cx="84582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lnSpc>
                <a:spcPct val="100000"/>
              </a:lnSpc>
              <a:spcBef>
                <a:spcPct val="0"/>
              </a:spcBef>
              <a:spcAft>
                <a:spcPct val="0"/>
              </a:spcAft>
            </a:pPr>
            <a:endParaRPr lang="zh-CN" altLang="zh-CN" sz="2400" b="0" i="0">
              <a:solidFill>
                <a:schemeClr val="tx1"/>
              </a:solidFill>
              <a:effectLst/>
              <a:latin typeface="Times New Roman" panose="02020603050405020304" pitchFamily="18" charset="0"/>
            </a:endParaRPr>
          </a:p>
        </p:txBody>
      </p:sp>
      <p:graphicFrame>
        <p:nvGraphicFramePr>
          <p:cNvPr id="812053" name="Object 21"/>
          <p:cNvGraphicFramePr>
            <a:graphicFrameLocks noChangeAspect="1"/>
          </p:cNvGraphicFramePr>
          <p:nvPr/>
        </p:nvGraphicFramePr>
        <p:xfrm>
          <a:off x="2590800" y="5410200"/>
          <a:ext cx="4985456" cy="1054100"/>
        </p:xfrm>
        <a:graphic>
          <a:graphicData uri="http://schemas.openxmlformats.org/presentationml/2006/ole">
            <mc:AlternateContent xmlns:mc="http://schemas.openxmlformats.org/markup-compatibility/2006">
              <mc:Choice xmlns:v="urn:schemas-microsoft-com:vml" Requires="v">
                <p:oleObj spid="_x0000_s8225" name="Equation" r:id="rId5" imgW="2032000" imgH="431800" progId="">
                  <p:embed/>
                </p:oleObj>
              </mc:Choice>
              <mc:Fallback>
                <p:oleObj name="Equation" r:id="rId5" imgW="2032000" imgH="431800" progId="">
                  <p:embed/>
                  <p:pic>
                    <p:nvPicPr>
                      <p:cNvPr id="812053"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410200"/>
                        <a:ext cx="4985456" cy="1054100"/>
                      </a:xfrm>
                      <a:prstGeom prst="rect">
                        <a:avLst/>
                      </a:prstGeom>
                      <a:solidFill>
                        <a:srgbClr val="F8F8F8"/>
                      </a:solidFill>
                      <a:ln w="28575">
                        <a:solidFill>
                          <a:schemeClr val="accent1"/>
                        </a:solidFill>
                        <a:miter lim="800000"/>
                        <a:headEnd/>
                        <a:tailEnd/>
                      </a:ln>
                      <a:effectLst>
                        <a:outerShdw dist="35921" dir="2700000" algn="ctr" rotWithShape="0">
                          <a:srgbClr val="808080"/>
                        </a:outerShdw>
                      </a:effectLst>
                    </p:spPr>
                  </p:pic>
                </p:oleObj>
              </mc:Fallback>
            </mc:AlternateContent>
          </a:graphicData>
        </a:graphic>
      </p:graphicFrame>
      <p:sp>
        <p:nvSpPr>
          <p:cNvPr id="812054" name="Rectangle 22"/>
          <p:cNvSpPr>
            <a:spLocks noChangeArrowheads="1"/>
          </p:cNvSpPr>
          <p:nvPr/>
        </p:nvSpPr>
        <p:spPr bwMode="auto">
          <a:xfrm>
            <a:off x="191663" y="4257674"/>
            <a:ext cx="8458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lnSpc>
                <a:spcPct val="100000"/>
              </a:lnSpc>
              <a:spcBef>
                <a:spcPct val="0"/>
              </a:spcBef>
              <a:spcAft>
                <a:spcPct val="0"/>
              </a:spcAft>
            </a:pPr>
            <a:r>
              <a:rPr lang="zh-CN" altLang="en-US" sz="2400" b="0" i="0" dirty="0">
                <a:solidFill>
                  <a:schemeClr val="tx1"/>
                </a:solidFill>
                <a:effectLst/>
                <a:latin typeface="Times New Roman" panose="02020603050405020304" pitchFamily="18" charset="0"/>
                <a:ea typeface="SimSun" panose="02010600030101010101" pitchFamily="2" charset="-122"/>
              </a:rPr>
              <a:t>否则</a:t>
            </a:r>
            <a:r>
              <a:rPr lang="en-US" altLang="zh-CN" sz="2400" b="0" i="0" dirty="0">
                <a:solidFill>
                  <a:schemeClr val="tx1"/>
                </a:solidFill>
                <a:effectLst/>
                <a:latin typeface="Times New Roman" panose="02020603050405020304" pitchFamily="18" charset="0"/>
                <a:ea typeface="SimSun" panose="02010600030101010101" pitchFamily="2" charset="-122"/>
              </a:rPr>
              <a:t>Snell’s law:</a:t>
            </a:r>
          </a:p>
        </p:txBody>
      </p:sp>
      <p:graphicFrame>
        <p:nvGraphicFramePr>
          <p:cNvPr id="812055" name="Object 23"/>
          <p:cNvGraphicFramePr>
            <a:graphicFrameLocks noChangeAspect="1"/>
          </p:cNvGraphicFramePr>
          <p:nvPr>
            <p:extLst>
              <p:ext uri="{D42A27DB-BD31-4B8C-83A1-F6EECF244321}">
                <p14:modId xmlns:p14="http://schemas.microsoft.com/office/powerpoint/2010/main" val="4013018560"/>
              </p:ext>
            </p:extLst>
          </p:nvPr>
        </p:nvGraphicFramePr>
        <p:xfrm>
          <a:off x="543457" y="4699074"/>
          <a:ext cx="2991556" cy="560388"/>
        </p:xfrm>
        <a:graphic>
          <a:graphicData uri="http://schemas.openxmlformats.org/presentationml/2006/ole">
            <mc:AlternateContent xmlns:mc="http://schemas.openxmlformats.org/markup-compatibility/2006">
              <mc:Choice xmlns:v="urn:schemas-microsoft-com:vml" Requires="v">
                <p:oleObj spid="_x0000_s8226" name="Equation" r:id="rId7" imgW="1219200" imgH="228600" progId="">
                  <p:embed/>
                </p:oleObj>
              </mc:Choice>
              <mc:Fallback>
                <p:oleObj name="Equation" r:id="rId7" imgW="1219200" imgH="228600" progId="">
                  <p:embed/>
                  <p:pic>
                    <p:nvPicPr>
                      <p:cNvPr id="812055"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457" y="4699074"/>
                        <a:ext cx="2991556"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3">
            <a:extLst>
              <a:ext uri="{FF2B5EF4-FFF2-40B4-BE49-F238E27FC236}">
                <a16:creationId xmlns:a16="http://schemas.microsoft.com/office/drawing/2014/main" id="{48BFA198-16AB-4AC2-945A-4AF95E5455F5}"/>
              </a:ext>
            </a:extLst>
          </p:cNvPr>
          <p:cNvSpPr txBox="1">
            <a:spLocks noChangeArrowheads="1"/>
          </p:cNvSpPr>
          <p:nvPr/>
        </p:nvSpPr>
        <p:spPr>
          <a:xfrm>
            <a:off x="346569" y="1557337"/>
            <a:ext cx="7392811" cy="1143000"/>
          </a:xfrm>
          <a:prstGeom prst="rect">
            <a:avLst/>
          </a:prstGeom>
        </p:spPr>
        <p:txBody>
          <a:bodyPr vert="horz" lIns="91440" tIns="45720" rIns="91440" bIns="45720" rtlCol="0" anchor="ctr">
            <a:normAutofit/>
          </a:bodyPr>
          <a:lst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a:lstStyle>
          <a:p>
            <a:pPr fontAlgn="auto">
              <a:spcAft>
                <a:spcPts val="0"/>
              </a:spcAft>
            </a:pPr>
            <a:r>
              <a:rPr lang="zh-CN" altLang="en-US" sz="2400" b="1" dirty="0">
                <a:ea typeface="SimSun" panose="02010600030101010101" pitchFamily="2" charset="-122"/>
              </a:rPr>
              <a:t>计算光照值</a:t>
            </a:r>
            <a:r>
              <a:rPr lang="en-US" altLang="zh-CN" dirty="0">
                <a:ea typeface="SimSun" panose="02010600030101010101" pitchFamily="2" charset="-122"/>
              </a:rPr>
              <a:t>– </a:t>
            </a:r>
            <a:r>
              <a:rPr lang="zh-CN" altLang="en-US" dirty="0">
                <a:ea typeface="SimSun" panose="02010600030101010101" pitchFamily="2" charset="-122"/>
              </a:rPr>
              <a:t>迭代</a:t>
            </a:r>
            <a:endParaRPr lang="en-US" altLang="zh-CN" dirty="0">
              <a:ea typeface="SimSun" panose="02010600030101010101" pitchFamily="2" charset="-122"/>
            </a:endParaRPr>
          </a:p>
        </p:txBody>
      </p:sp>
      <p:sp>
        <p:nvSpPr>
          <p:cNvPr id="27" name="Rectangle 3">
            <a:extLst>
              <a:ext uri="{FF2B5EF4-FFF2-40B4-BE49-F238E27FC236}">
                <a16:creationId xmlns:a16="http://schemas.microsoft.com/office/drawing/2014/main" id="{BCB77A0C-B40B-4AFB-A48F-D1A891ADAFBC}"/>
              </a:ext>
            </a:extLst>
          </p:cNvPr>
          <p:cNvSpPr>
            <a:spLocks noGrp="1" noChangeArrowheads="1"/>
          </p:cNvSpPr>
          <p:nvPr>
            <p:ph type="title"/>
          </p:nvPr>
        </p:nvSpPr>
        <p:spPr>
          <a:xfrm>
            <a:off x="531989" y="2370140"/>
            <a:ext cx="7392811" cy="1143000"/>
          </a:xfrm>
        </p:spPr>
        <p:txBody>
          <a:bodyPr/>
          <a:lstStyle/>
          <a:p>
            <a:r>
              <a:rPr lang="zh-CN" altLang="en-US" dirty="0">
                <a:ea typeface="SimSun" panose="02010600030101010101" pitchFamily="2" charset="-122"/>
              </a:rPr>
              <a:t>折射追踪</a:t>
            </a:r>
            <a:endParaRPr lang="en-US" altLang="zh-CN" dirty="0">
              <a:ea typeface="SimSun" panose="02010600030101010101" pitchFamily="2" charset="-122"/>
            </a:endParaRPr>
          </a:p>
        </p:txBody>
      </p:sp>
      <p:sp>
        <p:nvSpPr>
          <p:cNvPr id="28" name="Rectangle 2">
            <a:extLst>
              <a:ext uri="{FF2B5EF4-FFF2-40B4-BE49-F238E27FC236}">
                <a16:creationId xmlns:a16="http://schemas.microsoft.com/office/drawing/2014/main" id="{446DAAD8-3851-4480-BA9B-44571EAE9282}"/>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四、光线跟踪算法</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a:xfrm>
            <a:off x="3081867" y="304800"/>
            <a:ext cx="4572000" cy="1143000"/>
          </a:xfrm>
        </p:spPr>
        <p:txBody>
          <a:bodyPr/>
          <a:lstStyle/>
          <a:p>
            <a:r>
              <a:rPr lang="zh-CN" altLang="en-US" dirty="0">
                <a:ea typeface="SimSun" panose="02010600030101010101" pitchFamily="2" charset="-122"/>
              </a:rPr>
              <a:t>实例</a:t>
            </a:r>
            <a:endParaRPr lang="en-US" altLang="zh-CN" dirty="0">
              <a:ea typeface="SimSun" panose="02010600030101010101" pitchFamily="2" charset="-122"/>
            </a:endParaRPr>
          </a:p>
        </p:txBody>
      </p:sp>
      <p:pic>
        <p:nvPicPr>
          <p:cNvPr id="636934" name="Picture 6" descr="sha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1628800"/>
            <a:ext cx="3672408" cy="4131460"/>
          </a:xfrm>
          <a:prstGeom prst="rect">
            <a:avLst/>
          </a:prstGeom>
          <a:noFill/>
          <a:extLst>
            <a:ext uri="{909E8E84-426E-40DD-AFC4-6F175D3DCCD1}">
              <a14:hiddenFill xmlns:a14="http://schemas.microsoft.com/office/drawing/2010/main">
                <a:solidFill>
                  <a:srgbClr val="FFFFFF"/>
                </a:solidFill>
              </a14:hiddenFill>
            </a:ext>
          </a:extLst>
        </p:spPr>
      </p:pic>
      <p:sp>
        <p:nvSpPr>
          <p:cNvPr id="636936" name="Text Box 8"/>
          <p:cNvSpPr txBox="1">
            <a:spLocks noChangeArrowheads="1"/>
          </p:cNvSpPr>
          <p:nvPr/>
        </p:nvSpPr>
        <p:spPr bwMode="auto">
          <a:xfrm>
            <a:off x="3358938" y="5778322"/>
            <a:ext cx="17780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dirty="0">
                <a:latin typeface="Arial" panose="020B0604020202020204" pitchFamily="34" charset="0"/>
                <a:ea typeface="SimSun" panose="02010600030101010101" pitchFamily="2" charset="-122"/>
              </a:rPr>
              <a:t>Shane Liesegang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83568" y="1916832"/>
            <a:ext cx="7416800" cy="2239844"/>
          </a:xfrm>
        </p:spPr>
        <p:txBody>
          <a:bodyPr vert="horz" wrap="square" lIns="91440" tIns="45720" rIns="91440" bIns="45720" anchor="t" anchorCtr="0">
            <a:spAutoFit/>
          </a:bodyPr>
          <a:lstStyle/>
          <a:p>
            <a:pPr>
              <a:lnSpc>
                <a:spcPct val="150000"/>
              </a:lnSpc>
              <a:spcBef>
                <a:spcPts val="0"/>
              </a:spcBef>
            </a:pPr>
            <a:r>
              <a:rPr lang="zh-CN" altLang="en-US" sz="2400" dirty="0"/>
              <a:t>辐射度算法通过分析辐射能在对象表面之间的转移和能量守恒定律，较为准确地建立对象表面的漫反射模型以模拟漫反射之间的相互作用效果。</a:t>
            </a:r>
            <a:endParaRPr lang="en-US" altLang="zh-CN" sz="2400" dirty="0"/>
          </a:p>
          <a:p>
            <a:pPr>
              <a:lnSpc>
                <a:spcPct val="150000"/>
              </a:lnSpc>
              <a:spcBef>
                <a:spcPts val="0"/>
              </a:spcBef>
            </a:pPr>
            <a:r>
              <a:rPr lang="zh-CN" altLang="en-US" sz="2400" dirty="0"/>
              <a:t>辐射度算法假设场景中所有的物体都是潜在光源</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五、辐射度算法</a:t>
            </a:r>
          </a:p>
        </p:txBody>
      </p:sp>
    </p:spTree>
    <p:custDataLst>
      <p:tags r:id="rId1"/>
    </p:custDataLst>
    <p:extLst>
      <p:ext uri="{BB962C8B-B14F-4D97-AF65-F5344CB8AC3E}">
        <p14:creationId xmlns:p14="http://schemas.microsoft.com/office/powerpoint/2010/main" val="1845814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83568" y="1916832"/>
            <a:ext cx="7416800" cy="5009833"/>
          </a:xfrm>
        </p:spPr>
        <p:txBody>
          <a:bodyPr vert="horz" wrap="square" lIns="91440" tIns="45720" rIns="91440" bIns="45720" anchor="t" anchorCtr="0">
            <a:spAutoFit/>
          </a:bodyPr>
          <a:lstStyle/>
          <a:p>
            <a:pPr>
              <a:lnSpc>
                <a:spcPct val="150000"/>
              </a:lnSpc>
              <a:spcBef>
                <a:spcPts val="0"/>
              </a:spcBef>
            </a:pPr>
            <a:r>
              <a:rPr lang="zh-CN" altLang="en-US" sz="2400" dirty="0"/>
              <a:t>基本的辐射度算法首先将场景分解成许多小平面多边形，或称为面片（ </a:t>
            </a:r>
            <a:r>
              <a:rPr lang="en-US" altLang="zh-CN" sz="2400" dirty="0"/>
              <a:t>patch </a:t>
            </a:r>
            <a:r>
              <a:rPr lang="zh-CN" altLang="en-US" sz="2400" dirty="0"/>
              <a:t>），每个面片都假定是理想的</a:t>
            </a:r>
            <a:r>
              <a:rPr lang="zh-CN" altLang="en-US" sz="2400" dirty="0">
                <a:solidFill>
                  <a:srgbClr val="0070C0"/>
                </a:solidFill>
              </a:rPr>
              <a:t>漫反射面</a:t>
            </a:r>
            <a:endParaRPr lang="en-US" altLang="zh-CN" sz="2400" dirty="0">
              <a:solidFill>
                <a:srgbClr val="0070C0"/>
              </a:solidFill>
            </a:endParaRPr>
          </a:p>
          <a:p>
            <a:pPr>
              <a:lnSpc>
                <a:spcPct val="150000"/>
              </a:lnSpc>
              <a:spcBef>
                <a:spcPts val="0"/>
              </a:spcBef>
            </a:pPr>
            <a:r>
              <a:rPr lang="zh-CN" altLang="en-US" sz="2400" dirty="0"/>
              <a:t>想象将眼睛紧贴在这个面片之上，然后向外看，将所能看到的所有面片的所有光强加在一起，从而计算出从场景中发出的所有能够击中这个面片的光强，称为</a:t>
            </a:r>
            <a:r>
              <a:rPr lang="zh-CN" altLang="en-US" sz="2400" dirty="0">
                <a:solidFill>
                  <a:srgbClr val="0070C0"/>
                </a:solidFill>
              </a:rPr>
              <a:t>总入射光强</a:t>
            </a:r>
            <a:r>
              <a:rPr lang="zh-CN" altLang="en-US" sz="2400" dirty="0"/>
              <a:t>。</a:t>
            </a:r>
            <a:endParaRPr lang="en-US" altLang="zh-CN" sz="2400" dirty="0"/>
          </a:p>
          <a:p>
            <a:pPr>
              <a:lnSpc>
                <a:spcPct val="150000"/>
              </a:lnSpc>
              <a:spcBef>
                <a:spcPts val="0"/>
              </a:spcBef>
            </a:pPr>
            <a:endParaRPr lang="en-US" altLang="zh-CN" sz="2400" dirty="0"/>
          </a:p>
          <a:p>
            <a:pPr>
              <a:lnSpc>
                <a:spcPct val="150000"/>
              </a:lnSpc>
              <a:spcBef>
                <a:spcPts val="0"/>
              </a:spcBef>
            </a:pPr>
            <a:endParaRPr lang="zh-CN" altLang="en-US"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五、辐射度算法</a:t>
            </a:r>
          </a:p>
        </p:txBody>
      </p:sp>
    </p:spTree>
    <p:custDataLst>
      <p:tags r:id="rId1"/>
    </p:custDataLst>
    <p:extLst>
      <p:ext uri="{BB962C8B-B14F-4D97-AF65-F5344CB8AC3E}">
        <p14:creationId xmlns:p14="http://schemas.microsoft.com/office/powerpoint/2010/main" val="204483959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497768"/>
            <a:ext cx="7416800" cy="1131848"/>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各种高级光照现象</a:t>
            </a:r>
            <a:endParaRPr lang="en-US" altLang="zh-CN" sz="2400" dirty="0"/>
          </a:p>
          <a:p>
            <a:pPr>
              <a:lnSpc>
                <a:spcPct val="150000"/>
              </a:lnSpc>
              <a:spcBef>
                <a:spcPts val="0"/>
              </a:spcBef>
            </a:pPr>
            <a:r>
              <a:rPr lang="zh-CN" altLang="en-US" sz="2400" dirty="0"/>
              <a:t>焦散</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一、全局光照</a:t>
            </a:r>
          </a:p>
        </p:txBody>
      </p:sp>
      <p:pic>
        <p:nvPicPr>
          <p:cNvPr id="3" name="图片 2">
            <a:extLst>
              <a:ext uri="{FF2B5EF4-FFF2-40B4-BE49-F238E27FC236}">
                <a16:creationId xmlns:a16="http://schemas.microsoft.com/office/drawing/2014/main" id="{C75A018A-13BE-49DA-8F02-58CC9C956830}"/>
              </a:ext>
            </a:extLst>
          </p:cNvPr>
          <p:cNvPicPr>
            <a:picLocks noChangeAspect="1"/>
          </p:cNvPicPr>
          <p:nvPr/>
        </p:nvPicPr>
        <p:blipFill>
          <a:blip r:embed="rId4"/>
          <a:stretch>
            <a:fillRect/>
          </a:stretch>
        </p:blipFill>
        <p:spPr>
          <a:xfrm>
            <a:off x="213986" y="2529039"/>
            <a:ext cx="8716028" cy="4171891"/>
          </a:xfrm>
          <a:prstGeom prst="rect">
            <a:avLst/>
          </a:prstGeom>
        </p:spPr>
      </p:pic>
    </p:spTree>
    <p:custDataLst>
      <p:tags r:id="rId1"/>
    </p:custDataLst>
    <p:extLst>
      <p:ext uri="{BB962C8B-B14F-4D97-AF65-F5344CB8AC3E}">
        <p14:creationId xmlns:p14="http://schemas.microsoft.com/office/powerpoint/2010/main" val="6299494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83568" y="1858955"/>
            <a:ext cx="7416800" cy="4144211"/>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迭代过程</a:t>
            </a:r>
            <a:endParaRPr lang="en-US" altLang="zh-CN" sz="2400" dirty="0"/>
          </a:p>
          <a:p>
            <a:pPr lvl="1">
              <a:lnSpc>
                <a:spcPct val="150000"/>
              </a:lnSpc>
              <a:spcBef>
                <a:spcPts val="0"/>
              </a:spcBef>
            </a:pPr>
            <a:r>
              <a:rPr lang="zh-CN" altLang="en-US" sz="2175" dirty="0">
                <a:solidFill>
                  <a:srgbClr val="0070C0"/>
                </a:solidFill>
              </a:rPr>
              <a:t>第一次</a:t>
            </a:r>
            <a:r>
              <a:rPr lang="zh-CN" altLang="en-US" sz="2175" dirty="0"/>
              <a:t>辐射度光照计算的结果，除了被初始光源直接照射的地方外，其他面片都是全黑的。</a:t>
            </a:r>
            <a:endParaRPr lang="en-US" altLang="zh-CN" sz="2175" dirty="0"/>
          </a:p>
          <a:p>
            <a:pPr lvl="1">
              <a:lnSpc>
                <a:spcPct val="150000"/>
              </a:lnSpc>
              <a:spcBef>
                <a:spcPts val="0"/>
              </a:spcBef>
            </a:pPr>
            <a:r>
              <a:rPr lang="zh-CN" altLang="en-US" sz="2175" dirty="0"/>
              <a:t>场景中的某些面片被照亮，它们自己也变成了光源，在</a:t>
            </a:r>
            <a:r>
              <a:rPr lang="zh-CN" altLang="en-US" sz="2175" dirty="0">
                <a:solidFill>
                  <a:srgbClr val="0070C0"/>
                </a:solidFill>
              </a:rPr>
              <a:t>后续的遍历</a:t>
            </a:r>
            <a:r>
              <a:rPr lang="zh-CN" altLang="en-US" sz="2175" dirty="0"/>
              <a:t>中也能够向场景中的其他部分投射光线。</a:t>
            </a:r>
            <a:endParaRPr lang="en-US" altLang="zh-CN" sz="2175" dirty="0"/>
          </a:p>
          <a:p>
            <a:pPr lvl="1">
              <a:lnSpc>
                <a:spcPct val="150000"/>
              </a:lnSpc>
              <a:spcBef>
                <a:spcPts val="0"/>
              </a:spcBef>
            </a:pPr>
            <a:r>
              <a:rPr lang="zh-CN" altLang="en-US" sz="2175" dirty="0"/>
              <a:t>反复进行该循环遍历过程，直到光照的能量趋向稳定状态</a:t>
            </a:r>
            <a:endParaRPr lang="en-US" altLang="zh-CN" sz="2175" dirty="0"/>
          </a:p>
          <a:p>
            <a:pPr>
              <a:lnSpc>
                <a:spcPct val="150000"/>
              </a:lnSpc>
              <a:spcBef>
                <a:spcPts val="0"/>
              </a:spcBef>
            </a:pPr>
            <a:endParaRPr lang="zh-CN" altLang="en-US"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五、辐射度算法</a:t>
            </a:r>
          </a:p>
        </p:txBody>
      </p:sp>
    </p:spTree>
    <p:custDataLst>
      <p:tags r:id="rId1"/>
    </p:custDataLst>
    <p:extLst>
      <p:ext uri="{BB962C8B-B14F-4D97-AF65-F5344CB8AC3E}">
        <p14:creationId xmlns:p14="http://schemas.microsoft.com/office/powerpoint/2010/main" val="10808940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83568" y="1858955"/>
            <a:ext cx="7416800" cy="2790572"/>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辐射度方程</a:t>
            </a:r>
            <a:endParaRPr lang="en-US" altLang="zh-CN" sz="2400" dirty="0"/>
          </a:p>
          <a:p>
            <a:pPr>
              <a:lnSpc>
                <a:spcPct val="150000"/>
              </a:lnSpc>
              <a:spcBef>
                <a:spcPts val="0"/>
              </a:spcBef>
            </a:pPr>
            <a:r>
              <a:rPr lang="zh-CN" altLang="en-US" sz="2400" dirty="0"/>
              <a:t>一部分是自己发射的辐射光，并假定整个面片的辐射光强度是一个常量；</a:t>
            </a:r>
            <a:endParaRPr lang="en-US" altLang="zh-CN" sz="2400" dirty="0"/>
          </a:p>
          <a:p>
            <a:pPr>
              <a:lnSpc>
                <a:spcPct val="150000"/>
              </a:lnSpc>
              <a:spcBef>
                <a:spcPts val="0"/>
              </a:spcBef>
            </a:pPr>
            <a:r>
              <a:rPr lang="zh-CN" altLang="en-US" sz="2400" dirty="0"/>
              <a:t>另一部分是反射光，它是由所有其他面片发出并到达第 </a:t>
            </a:r>
            <a:r>
              <a:rPr lang="en-US" altLang="zh-CN" sz="2400" dirty="0" err="1"/>
              <a:t>i</a:t>
            </a:r>
            <a:r>
              <a:rPr lang="en-US" altLang="zh-CN" sz="2400" dirty="0"/>
              <a:t> </a:t>
            </a:r>
            <a:r>
              <a:rPr lang="zh-CN" altLang="en-US" sz="2400" dirty="0"/>
              <a:t>个面片的光强度引起的</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五、辐射度算法</a:t>
            </a:r>
          </a:p>
        </p:txBody>
      </p:sp>
      <p:pic>
        <p:nvPicPr>
          <p:cNvPr id="3" name="图片 2">
            <a:extLst>
              <a:ext uri="{FF2B5EF4-FFF2-40B4-BE49-F238E27FC236}">
                <a16:creationId xmlns:a16="http://schemas.microsoft.com/office/drawing/2014/main" id="{3BF3AEDA-0969-40EE-92C2-19FD6EEE07BA}"/>
              </a:ext>
            </a:extLst>
          </p:cNvPr>
          <p:cNvPicPr>
            <a:picLocks noChangeAspect="1"/>
          </p:cNvPicPr>
          <p:nvPr/>
        </p:nvPicPr>
        <p:blipFill>
          <a:blip r:embed="rId4"/>
          <a:stretch>
            <a:fillRect/>
          </a:stretch>
        </p:blipFill>
        <p:spPr>
          <a:xfrm>
            <a:off x="4139952" y="4990239"/>
            <a:ext cx="2886075" cy="914400"/>
          </a:xfrm>
          <a:prstGeom prst="rect">
            <a:avLst/>
          </a:prstGeom>
        </p:spPr>
      </p:pic>
    </p:spTree>
    <p:custDataLst>
      <p:tags r:id="rId1"/>
    </p:custDataLst>
    <p:extLst>
      <p:ext uri="{BB962C8B-B14F-4D97-AF65-F5344CB8AC3E}">
        <p14:creationId xmlns:p14="http://schemas.microsoft.com/office/powerpoint/2010/main" val="345346532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83568" y="1858955"/>
            <a:ext cx="7416800" cy="574581"/>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辐射度方程</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五、辐射度算法</a:t>
            </a:r>
          </a:p>
        </p:txBody>
      </p:sp>
      <p:pic>
        <p:nvPicPr>
          <p:cNvPr id="3" name="图片 2">
            <a:extLst>
              <a:ext uri="{FF2B5EF4-FFF2-40B4-BE49-F238E27FC236}">
                <a16:creationId xmlns:a16="http://schemas.microsoft.com/office/drawing/2014/main" id="{3BF3AEDA-0969-40EE-92C2-19FD6EEE07BA}"/>
              </a:ext>
            </a:extLst>
          </p:cNvPr>
          <p:cNvPicPr>
            <a:picLocks noChangeAspect="1"/>
          </p:cNvPicPr>
          <p:nvPr/>
        </p:nvPicPr>
        <p:blipFill>
          <a:blip r:embed="rId4"/>
          <a:stretch>
            <a:fillRect/>
          </a:stretch>
        </p:blipFill>
        <p:spPr>
          <a:xfrm>
            <a:off x="662252" y="2514600"/>
            <a:ext cx="2886075" cy="914400"/>
          </a:xfrm>
          <a:prstGeom prst="rect">
            <a:avLst/>
          </a:prstGeom>
        </p:spPr>
      </p:pic>
      <p:sp>
        <p:nvSpPr>
          <p:cNvPr id="6" name="文本框 5">
            <a:extLst>
              <a:ext uri="{FF2B5EF4-FFF2-40B4-BE49-F238E27FC236}">
                <a16:creationId xmlns:a16="http://schemas.microsoft.com/office/drawing/2014/main" id="{772D5D62-596F-4F20-A89B-AC1014D11931}"/>
              </a:ext>
            </a:extLst>
          </p:cNvPr>
          <p:cNvSpPr txBox="1"/>
          <p:nvPr/>
        </p:nvSpPr>
        <p:spPr>
          <a:xfrm>
            <a:off x="560868" y="4542219"/>
            <a:ext cx="7920880" cy="830997"/>
          </a:xfrm>
          <a:prstGeom prst="rect">
            <a:avLst/>
          </a:prstGeom>
          <a:noFill/>
        </p:spPr>
        <p:txBody>
          <a:bodyPr wrap="square">
            <a:spAutoFit/>
          </a:bodyPr>
          <a:lstStyle/>
          <a:p>
            <a:r>
              <a:rPr lang="zh-CN" altLang="en-US" sz="2400" dirty="0"/>
              <a:t>系数</a:t>
            </a:r>
            <a:r>
              <a:rPr lang="en-US" altLang="zh-CN" sz="2400" i="1" dirty="0"/>
              <a:t>f</a:t>
            </a:r>
            <a:r>
              <a:rPr lang="zh-CN" altLang="en-US" sz="2400" baseline="-25000" dirty="0"/>
              <a:t>ij</a:t>
            </a:r>
            <a:r>
              <a:rPr lang="zh-CN" altLang="en-US" sz="2400" dirty="0"/>
              <a:t> 为面片 i 和面片 j 之间的排列因子（ form factor ），它表示光线从面片 i 到面片 j 的能量比重</a:t>
            </a:r>
          </a:p>
        </p:txBody>
      </p:sp>
      <p:sp>
        <p:nvSpPr>
          <p:cNvPr id="8" name="文本框 7">
            <a:extLst>
              <a:ext uri="{FF2B5EF4-FFF2-40B4-BE49-F238E27FC236}">
                <a16:creationId xmlns:a16="http://schemas.microsoft.com/office/drawing/2014/main" id="{D41245A9-EB4B-498C-B634-E079F0C52CD3}"/>
              </a:ext>
            </a:extLst>
          </p:cNvPr>
          <p:cNvSpPr txBox="1"/>
          <p:nvPr/>
        </p:nvSpPr>
        <p:spPr>
          <a:xfrm>
            <a:off x="662252" y="5373216"/>
            <a:ext cx="8208912" cy="830997"/>
          </a:xfrm>
          <a:prstGeom prst="rect">
            <a:avLst/>
          </a:prstGeom>
          <a:noFill/>
        </p:spPr>
        <p:txBody>
          <a:bodyPr wrap="square">
            <a:spAutoFit/>
          </a:bodyPr>
          <a:lstStyle/>
          <a:p>
            <a:r>
              <a:rPr lang="zh-CN" altLang="en-US" sz="2400" dirty="0"/>
              <a:t>排列因子的大小取决于两个面片间的朝向、两个面片间的距离，以及是否有其他的面片遮挡了从面片 j 到面片 i 的光线</a:t>
            </a:r>
            <a:r>
              <a:rPr lang="zh-CN" altLang="en-US" dirty="0"/>
              <a:t>。</a:t>
            </a:r>
          </a:p>
        </p:txBody>
      </p:sp>
      <p:pic>
        <p:nvPicPr>
          <p:cNvPr id="7" name="图片 6">
            <a:extLst>
              <a:ext uri="{FF2B5EF4-FFF2-40B4-BE49-F238E27FC236}">
                <a16:creationId xmlns:a16="http://schemas.microsoft.com/office/drawing/2014/main" id="{3A1446FE-71C7-42BF-9314-0EF64E64BE0C}"/>
              </a:ext>
            </a:extLst>
          </p:cNvPr>
          <p:cNvPicPr>
            <a:picLocks noChangeAspect="1"/>
          </p:cNvPicPr>
          <p:nvPr/>
        </p:nvPicPr>
        <p:blipFill>
          <a:blip r:embed="rId5"/>
          <a:stretch>
            <a:fillRect/>
          </a:stretch>
        </p:blipFill>
        <p:spPr>
          <a:xfrm>
            <a:off x="3767428" y="2401758"/>
            <a:ext cx="1428750" cy="561975"/>
          </a:xfrm>
          <a:prstGeom prst="rect">
            <a:avLst/>
          </a:prstGeom>
        </p:spPr>
      </p:pic>
      <p:cxnSp>
        <p:nvCxnSpPr>
          <p:cNvPr id="10" name="直接箭头连接符 9">
            <a:extLst>
              <a:ext uri="{FF2B5EF4-FFF2-40B4-BE49-F238E27FC236}">
                <a16:creationId xmlns:a16="http://schemas.microsoft.com/office/drawing/2014/main" id="{77A358D0-358B-407D-852F-35DB6FC2FE06}"/>
              </a:ext>
            </a:extLst>
          </p:cNvPr>
          <p:cNvCxnSpPr>
            <a:cxnSpLocks/>
            <a:stCxn id="3" idx="3"/>
          </p:cNvCxnSpPr>
          <p:nvPr/>
        </p:nvCxnSpPr>
        <p:spPr>
          <a:xfrm>
            <a:off x="3548327" y="2971800"/>
            <a:ext cx="1866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71E40A37-C18A-4D60-844C-D5E32D7370EB}"/>
              </a:ext>
            </a:extLst>
          </p:cNvPr>
          <p:cNvPicPr>
            <a:picLocks noChangeAspect="1"/>
          </p:cNvPicPr>
          <p:nvPr/>
        </p:nvPicPr>
        <p:blipFill>
          <a:blip r:embed="rId6"/>
          <a:stretch>
            <a:fillRect/>
          </a:stretch>
        </p:blipFill>
        <p:spPr>
          <a:xfrm>
            <a:off x="5652444" y="2546033"/>
            <a:ext cx="2714625" cy="857250"/>
          </a:xfrm>
          <a:prstGeom prst="rect">
            <a:avLst/>
          </a:prstGeom>
        </p:spPr>
      </p:pic>
      <p:pic>
        <p:nvPicPr>
          <p:cNvPr id="16" name="图片 15">
            <a:extLst>
              <a:ext uri="{FF2B5EF4-FFF2-40B4-BE49-F238E27FC236}">
                <a16:creationId xmlns:a16="http://schemas.microsoft.com/office/drawing/2014/main" id="{FB8AA36D-6681-4346-8950-2FC6584AE8EB}"/>
              </a:ext>
            </a:extLst>
          </p:cNvPr>
          <p:cNvPicPr>
            <a:picLocks noChangeAspect="1"/>
          </p:cNvPicPr>
          <p:nvPr/>
        </p:nvPicPr>
        <p:blipFill>
          <a:blip r:embed="rId7"/>
          <a:stretch>
            <a:fillRect/>
          </a:stretch>
        </p:blipFill>
        <p:spPr>
          <a:xfrm>
            <a:off x="6648767" y="3600177"/>
            <a:ext cx="2181225" cy="1028700"/>
          </a:xfrm>
          <a:prstGeom prst="rect">
            <a:avLst/>
          </a:prstGeom>
        </p:spPr>
      </p:pic>
      <p:cxnSp>
        <p:nvCxnSpPr>
          <p:cNvPr id="18" name="直接箭头连接符 17">
            <a:extLst>
              <a:ext uri="{FF2B5EF4-FFF2-40B4-BE49-F238E27FC236}">
                <a16:creationId xmlns:a16="http://schemas.microsoft.com/office/drawing/2014/main" id="{5B8A6720-884F-4486-B5FF-7D01D08AD1D1}"/>
              </a:ext>
            </a:extLst>
          </p:cNvPr>
          <p:cNvCxnSpPr/>
          <p:nvPr/>
        </p:nvCxnSpPr>
        <p:spPr>
          <a:xfrm>
            <a:off x="6444208" y="3429000"/>
            <a:ext cx="0" cy="57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5078469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83568" y="1858955"/>
            <a:ext cx="7416800" cy="574581"/>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辐射度方程</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五、辐射度算法</a:t>
            </a:r>
          </a:p>
        </p:txBody>
      </p:sp>
      <p:pic>
        <p:nvPicPr>
          <p:cNvPr id="4" name="图片 3">
            <a:extLst>
              <a:ext uri="{FF2B5EF4-FFF2-40B4-BE49-F238E27FC236}">
                <a16:creationId xmlns:a16="http://schemas.microsoft.com/office/drawing/2014/main" id="{FFD054E0-35E0-4F46-B28A-664D01484E4F}"/>
              </a:ext>
            </a:extLst>
          </p:cNvPr>
          <p:cNvPicPr>
            <a:picLocks noChangeAspect="1"/>
          </p:cNvPicPr>
          <p:nvPr/>
        </p:nvPicPr>
        <p:blipFill>
          <a:blip r:embed="rId4"/>
          <a:stretch>
            <a:fillRect/>
          </a:stretch>
        </p:blipFill>
        <p:spPr>
          <a:xfrm>
            <a:off x="1700212" y="2670293"/>
            <a:ext cx="5743575" cy="3048000"/>
          </a:xfrm>
          <a:prstGeom prst="rect">
            <a:avLst/>
          </a:prstGeom>
        </p:spPr>
      </p:pic>
    </p:spTree>
    <p:custDataLst>
      <p:tags r:id="rId1"/>
    </p:custDataLst>
    <p:extLst>
      <p:ext uri="{BB962C8B-B14F-4D97-AF65-F5344CB8AC3E}">
        <p14:creationId xmlns:p14="http://schemas.microsoft.com/office/powerpoint/2010/main" val="126352636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83568" y="1858955"/>
            <a:ext cx="7416800" cy="574581"/>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辐射度方程求解</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五、辐射度算法</a:t>
            </a:r>
          </a:p>
        </p:txBody>
      </p:sp>
      <p:pic>
        <p:nvPicPr>
          <p:cNvPr id="3" name="图片 2">
            <a:extLst>
              <a:ext uri="{FF2B5EF4-FFF2-40B4-BE49-F238E27FC236}">
                <a16:creationId xmlns:a16="http://schemas.microsoft.com/office/drawing/2014/main" id="{CBABD6FD-B1EE-4AD4-9AA3-46F0F236F5CA}"/>
              </a:ext>
            </a:extLst>
          </p:cNvPr>
          <p:cNvPicPr>
            <a:picLocks noChangeAspect="1"/>
          </p:cNvPicPr>
          <p:nvPr/>
        </p:nvPicPr>
        <p:blipFill>
          <a:blip r:embed="rId4"/>
          <a:stretch>
            <a:fillRect/>
          </a:stretch>
        </p:blipFill>
        <p:spPr>
          <a:xfrm>
            <a:off x="3131840" y="2446455"/>
            <a:ext cx="1714500" cy="447675"/>
          </a:xfrm>
          <a:prstGeom prst="rect">
            <a:avLst/>
          </a:prstGeom>
        </p:spPr>
      </p:pic>
      <p:pic>
        <p:nvPicPr>
          <p:cNvPr id="6" name="图片 5">
            <a:extLst>
              <a:ext uri="{FF2B5EF4-FFF2-40B4-BE49-F238E27FC236}">
                <a16:creationId xmlns:a16="http://schemas.microsoft.com/office/drawing/2014/main" id="{E32F7A36-9090-43F9-8E35-D87BFD7EFD4A}"/>
              </a:ext>
            </a:extLst>
          </p:cNvPr>
          <p:cNvPicPr>
            <a:picLocks noChangeAspect="1"/>
          </p:cNvPicPr>
          <p:nvPr/>
        </p:nvPicPr>
        <p:blipFill>
          <a:blip r:embed="rId5"/>
          <a:stretch>
            <a:fillRect/>
          </a:stretch>
        </p:blipFill>
        <p:spPr>
          <a:xfrm>
            <a:off x="3138844" y="3356992"/>
            <a:ext cx="1933575" cy="495300"/>
          </a:xfrm>
          <a:prstGeom prst="rect">
            <a:avLst/>
          </a:prstGeom>
        </p:spPr>
      </p:pic>
      <p:pic>
        <p:nvPicPr>
          <p:cNvPr id="8" name="图片 7">
            <a:extLst>
              <a:ext uri="{FF2B5EF4-FFF2-40B4-BE49-F238E27FC236}">
                <a16:creationId xmlns:a16="http://schemas.microsoft.com/office/drawing/2014/main" id="{E8036C0B-0BE4-4B8A-9ECD-2B09A5B1C934}"/>
              </a:ext>
            </a:extLst>
          </p:cNvPr>
          <p:cNvPicPr>
            <a:picLocks noChangeAspect="1"/>
          </p:cNvPicPr>
          <p:nvPr/>
        </p:nvPicPr>
        <p:blipFill>
          <a:blip r:embed="rId6"/>
          <a:stretch>
            <a:fillRect/>
          </a:stretch>
        </p:blipFill>
        <p:spPr>
          <a:xfrm>
            <a:off x="3081363" y="4941168"/>
            <a:ext cx="2200275" cy="476250"/>
          </a:xfrm>
          <a:prstGeom prst="rect">
            <a:avLst/>
          </a:prstGeom>
        </p:spPr>
      </p:pic>
      <p:sp>
        <p:nvSpPr>
          <p:cNvPr id="12" name="Rectangle 3">
            <a:extLst>
              <a:ext uri="{FF2B5EF4-FFF2-40B4-BE49-F238E27FC236}">
                <a16:creationId xmlns:a16="http://schemas.microsoft.com/office/drawing/2014/main" id="{286BF647-3AC2-4920-8D4A-EB0F0D8569E0}"/>
              </a:ext>
            </a:extLst>
          </p:cNvPr>
          <p:cNvSpPr txBox="1">
            <a:spLocks noRot="1"/>
          </p:cNvSpPr>
          <p:nvPr/>
        </p:nvSpPr>
        <p:spPr>
          <a:xfrm>
            <a:off x="1835696" y="4369514"/>
            <a:ext cx="7416800" cy="574581"/>
          </a:xfrm>
          <a:prstGeom prst="rect">
            <a:avLst/>
          </a:prstGeom>
        </p:spPr>
        <p:txBody>
          <a:bodyPr vert="horz" wrap="square" lIns="91440" tIns="45720" rIns="91440" bIns="45720" rtlCol="0" anchor="t" anchorCtr="0">
            <a:sp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635" indent="0" fontAlgn="auto">
              <a:lnSpc>
                <a:spcPct val="150000"/>
              </a:lnSpc>
              <a:spcBef>
                <a:spcPts val="0"/>
              </a:spcBef>
              <a:spcAft>
                <a:spcPts val="0"/>
              </a:spcAft>
              <a:buFont typeface="Arial" panose="020B0604020202020204" pitchFamily="34" charset="0"/>
              <a:buNone/>
            </a:pPr>
            <a:r>
              <a:rPr lang="zh-CN" altLang="en-US" sz="2400" dirty="0"/>
              <a:t>迭代求解</a:t>
            </a:r>
            <a:endParaRPr lang="en-US" altLang="zh-CN" sz="2400" dirty="0"/>
          </a:p>
        </p:txBody>
      </p:sp>
      <p:pic>
        <p:nvPicPr>
          <p:cNvPr id="11" name="图片 10">
            <a:extLst>
              <a:ext uri="{FF2B5EF4-FFF2-40B4-BE49-F238E27FC236}">
                <a16:creationId xmlns:a16="http://schemas.microsoft.com/office/drawing/2014/main" id="{67157A79-D778-4AB4-8DB1-8FC9B12EEDFD}"/>
              </a:ext>
            </a:extLst>
          </p:cNvPr>
          <p:cNvPicPr>
            <a:picLocks noChangeAspect="1"/>
          </p:cNvPicPr>
          <p:nvPr/>
        </p:nvPicPr>
        <p:blipFill>
          <a:blip r:embed="rId7"/>
          <a:stretch>
            <a:fillRect/>
          </a:stretch>
        </p:blipFill>
        <p:spPr>
          <a:xfrm>
            <a:off x="1384002" y="5733256"/>
            <a:ext cx="6924675" cy="962025"/>
          </a:xfrm>
          <a:prstGeom prst="rect">
            <a:avLst/>
          </a:prstGeom>
        </p:spPr>
      </p:pic>
    </p:spTree>
    <p:custDataLst>
      <p:tags r:id="rId1"/>
    </p:custDataLst>
    <p:extLst>
      <p:ext uri="{BB962C8B-B14F-4D97-AF65-F5344CB8AC3E}">
        <p14:creationId xmlns:p14="http://schemas.microsoft.com/office/powerpoint/2010/main" val="2253027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83568" y="1858955"/>
            <a:ext cx="7416800" cy="574581"/>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计算排列因子</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五、辐射度算法</a:t>
            </a:r>
          </a:p>
        </p:txBody>
      </p:sp>
      <p:pic>
        <p:nvPicPr>
          <p:cNvPr id="4" name="图片 3">
            <a:extLst>
              <a:ext uri="{FF2B5EF4-FFF2-40B4-BE49-F238E27FC236}">
                <a16:creationId xmlns:a16="http://schemas.microsoft.com/office/drawing/2014/main" id="{84D137EA-253D-46E9-BE6B-15950B5840C5}"/>
              </a:ext>
            </a:extLst>
          </p:cNvPr>
          <p:cNvPicPr>
            <a:picLocks noChangeAspect="1"/>
          </p:cNvPicPr>
          <p:nvPr/>
        </p:nvPicPr>
        <p:blipFill>
          <a:blip r:embed="rId4"/>
          <a:stretch>
            <a:fillRect/>
          </a:stretch>
        </p:blipFill>
        <p:spPr>
          <a:xfrm>
            <a:off x="971600" y="2552700"/>
            <a:ext cx="3000375" cy="876300"/>
          </a:xfrm>
          <a:prstGeom prst="rect">
            <a:avLst/>
          </a:prstGeom>
        </p:spPr>
      </p:pic>
      <p:pic>
        <p:nvPicPr>
          <p:cNvPr id="7" name="图片 6">
            <a:extLst>
              <a:ext uri="{FF2B5EF4-FFF2-40B4-BE49-F238E27FC236}">
                <a16:creationId xmlns:a16="http://schemas.microsoft.com/office/drawing/2014/main" id="{2C991B66-5CA0-4D7E-89FF-3D63A7BE470D}"/>
              </a:ext>
            </a:extLst>
          </p:cNvPr>
          <p:cNvPicPr>
            <a:picLocks noChangeAspect="1"/>
          </p:cNvPicPr>
          <p:nvPr/>
        </p:nvPicPr>
        <p:blipFill>
          <a:blip r:embed="rId5"/>
          <a:stretch>
            <a:fillRect/>
          </a:stretch>
        </p:blipFill>
        <p:spPr>
          <a:xfrm>
            <a:off x="5134677" y="1772816"/>
            <a:ext cx="3838575" cy="4838700"/>
          </a:xfrm>
          <a:prstGeom prst="rect">
            <a:avLst/>
          </a:prstGeom>
        </p:spPr>
      </p:pic>
      <p:pic>
        <p:nvPicPr>
          <p:cNvPr id="10" name="图片 9">
            <a:extLst>
              <a:ext uri="{FF2B5EF4-FFF2-40B4-BE49-F238E27FC236}">
                <a16:creationId xmlns:a16="http://schemas.microsoft.com/office/drawing/2014/main" id="{7F5B968F-E240-4000-9EEC-EF8F1AD82FA4}"/>
              </a:ext>
            </a:extLst>
          </p:cNvPr>
          <p:cNvPicPr>
            <a:picLocks noChangeAspect="1"/>
          </p:cNvPicPr>
          <p:nvPr/>
        </p:nvPicPr>
        <p:blipFill>
          <a:blip r:embed="rId6"/>
          <a:stretch>
            <a:fillRect/>
          </a:stretch>
        </p:blipFill>
        <p:spPr>
          <a:xfrm>
            <a:off x="1667577" y="5837048"/>
            <a:ext cx="3467100" cy="866775"/>
          </a:xfrm>
          <a:prstGeom prst="rect">
            <a:avLst/>
          </a:prstGeom>
        </p:spPr>
      </p:pic>
      <p:pic>
        <p:nvPicPr>
          <p:cNvPr id="14" name="图片 13">
            <a:extLst>
              <a:ext uri="{FF2B5EF4-FFF2-40B4-BE49-F238E27FC236}">
                <a16:creationId xmlns:a16="http://schemas.microsoft.com/office/drawing/2014/main" id="{03999B7E-675A-4F5C-B09A-2C3E4F9AE41C}"/>
              </a:ext>
            </a:extLst>
          </p:cNvPr>
          <p:cNvPicPr>
            <a:picLocks noChangeAspect="1"/>
          </p:cNvPicPr>
          <p:nvPr/>
        </p:nvPicPr>
        <p:blipFill>
          <a:blip r:embed="rId7"/>
          <a:stretch>
            <a:fillRect/>
          </a:stretch>
        </p:blipFill>
        <p:spPr>
          <a:xfrm>
            <a:off x="762000" y="4653136"/>
            <a:ext cx="3810000" cy="1009650"/>
          </a:xfrm>
          <a:prstGeom prst="rect">
            <a:avLst/>
          </a:prstGeom>
        </p:spPr>
      </p:pic>
    </p:spTree>
    <p:custDataLst>
      <p:tags r:id="rId1"/>
    </p:custDataLst>
    <p:extLst>
      <p:ext uri="{BB962C8B-B14F-4D97-AF65-F5344CB8AC3E}">
        <p14:creationId xmlns:p14="http://schemas.microsoft.com/office/powerpoint/2010/main" val="57545676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83568" y="1858955"/>
            <a:ext cx="7416800" cy="574581"/>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计算排列因子</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五、辐射度算法</a:t>
            </a:r>
          </a:p>
        </p:txBody>
      </p:sp>
      <p:pic>
        <p:nvPicPr>
          <p:cNvPr id="14" name="图片 13">
            <a:extLst>
              <a:ext uri="{FF2B5EF4-FFF2-40B4-BE49-F238E27FC236}">
                <a16:creationId xmlns:a16="http://schemas.microsoft.com/office/drawing/2014/main" id="{03999B7E-675A-4F5C-B09A-2C3E4F9AE41C}"/>
              </a:ext>
            </a:extLst>
          </p:cNvPr>
          <p:cNvPicPr>
            <a:picLocks noChangeAspect="1"/>
          </p:cNvPicPr>
          <p:nvPr/>
        </p:nvPicPr>
        <p:blipFill>
          <a:blip r:embed="rId4"/>
          <a:stretch>
            <a:fillRect/>
          </a:stretch>
        </p:blipFill>
        <p:spPr>
          <a:xfrm>
            <a:off x="906929" y="2492896"/>
            <a:ext cx="3810000" cy="1009650"/>
          </a:xfrm>
          <a:prstGeom prst="rect">
            <a:avLst/>
          </a:prstGeom>
        </p:spPr>
      </p:pic>
      <p:sp>
        <p:nvSpPr>
          <p:cNvPr id="9" name="文本框 8">
            <a:extLst>
              <a:ext uri="{FF2B5EF4-FFF2-40B4-BE49-F238E27FC236}">
                <a16:creationId xmlns:a16="http://schemas.microsoft.com/office/drawing/2014/main" id="{5B0BBA86-86A5-471B-A4B2-B99F8168783C}"/>
              </a:ext>
            </a:extLst>
          </p:cNvPr>
          <p:cNvSpPr txBox="1"/>
          <p:nvPr/>
        </p:nvSpPr>
        <p:spPr>
          <a:xfrm>
            <a:off x="683568" y="3824300"/>
            <a:ext cx="8064896" cy="1200329"/>
          </a:xfrm>
          <a:prstGeom prst="rect">
            <a:avLst/>
          </a:prstGeom>
          <a:noFill/>
        </p:spPr>
        <p:txBody>
          <a:bodyPr wrap="square">
            <a:spAutoFit/>
          </a:bodyPr>
          <a:lstStyle/>
          <a:p>
            <a:r>
              <a:rPr lang="zh-CN" altLang="en-US" sz="2400" dirty="0"/>
              <a:t>尽管上面这个积分形式很简单，但只有几种特殊的情况能够求出解析解。对于真实的场景，需要使用数值求解的方法</a:t>
            </a:r>
          </a:p>
        </p:txBody>
      </p:sp>
    </p:spTree>
    <p:custDataLst>
      <p:tags r:id="rId1"/>
    </p:custDataLst>
    <p:extLst>
      <p:ext uri="{BB962C8B-B14F-4D97-AF65-F5344CB8AC3E}">
        <p14:creationId xmlns:p14="http://schemas.microsoft.com/office/powerpoint/2010/main" val="5367559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83568" y="1858955"/>
            <a:ext cx="7416800" cy="574581"/>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计算排列因子</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五、辐射度算法</a:t>
            </a:r>
          </a:p>
        </p:txBody>
      </p:sp>
      <p:sp>
        <p:nvSpPr>
          <p:cNvPr id="9" name="文本框 8">
            <a:extLst>
              <a:ext uri="{FF2B5EF4-FFF2-40B4-BE49-F238E27FC236}">
                <a16:creationId xmlns:a16="http://schemas.microsoft.com/office/drawing/2014/main" id="{5B0BBA86-86A5-471B-A4B2-B99F8168783C}"/>
              </a:ext>
            </a:extLst>
          </p:cNvPr>
          <p:cNvSpPr txBox="1"/>
          <p:nvPr/>
        </p:nvSpPr>
        <p:spPr>
          <a:xfrm>
            <a:off x="539552" y="2670293"/>
            <a:ext cx="8064896" cy="461665"/>
          </a:xfrm>
          <a:prstGeom prst="rect">
            <a:avLst/>
          </a:prstGeom>
          <a:noFill/>
        </p:spPr>
        <p:txBody>
          <a:bodyPr wrap="square">
            <a:spAutoFit/>
          </a:bodyPr>
          <a:lstStyle/>
          <a:p>
            <a:pPr lvl="1"/>
            <a:r>
              <a:rPr lang="zh-CN" altLang="en-US" sz="2400" b="1" dirty="0">
                <a:solidFill>
                  <a:srgbClr val="0070C0"/>
                </a:solidFill>
              </a:rPr>
              <a:t>半球体法</a:t>
            </a:r>
          </a:p>
        </p:txBody>
      </p:sp>
      <p:sp>
        <p:nvSpPr>
          <p:cNvPr id="7" name="文本框 6">
            <a:extLst>
              <a:ext uri="{FF2B5EF4-FFF2-40B4-BE49-F238E27FC236}">
                <a16:creationId xmlns:a16="http://schemas.microsoft.com/office/drawing/2014/main" id="{8EE3B355-6DFF-485C-93EF-16126B014B91}"/>
              </a:ext>
            </a:extLst>
          </p:cNvPr>
          <p:cNvSpPr txBox="1"/>
          <p:nvPr/>
        </p:nvSpPr>
        <p:spPr>
          <a:xfrm>
            <a:off x="467544" y="3212976"/>
            <a:ext cx="7488832" cy="830997"/>
          </a:xfrm>
          <a:prstGeom prst="rect">
            <a:avLst/>
          </a:prstGeom>
          <a:noFill/>
        </p:spPr>
        <p:txBody>
          <a:bodyPr wrap="square">
            <a:spAutoFit/>
          </a:bodyPr>
          <a:lstStyle/>
          <a:p>
            <a:r>
              <a:rPr lang="zh-CN" altLang="en-US" sz="2400" dirty="0"/>
              <a:t>假设有一个半球体把面片P</a:t>
            </a:r>
            <a:r>
              <a:rPr lang="zh-CN" altLang="en-US" sz="2400" baseline="-25000" dirty="0"/>
              <a:t>i</a:t>
            </a:r>
            <a:r>
              <a:rPr lang="zh-CN" altLang="en-US" sz="2400" dirty="0"/>
              <a:t>和面片 P</a:t>
            </a:r>
            <a:r>
              <a:rPr lang="zh-CN" altLang="en-US" sz="2400" baseline="-25000" dirty="0"/>
              <a:t>j</a:t>
            </a:r>
            <a:r>
              <a:rPr lang="zh-CN" altLang="en-US" sz="2400" dirty="0"/>
              <a:t>隔开，假定需要计算从面片P</a:t>
            </a:r>
            <a:r>
              <a:rPr lang="zh-CN" altLang="en-US" sz="2400" baseline="-25000" dirty="0"/>
              <a:t>i</a:t>
            </a:r>
            <a:r>
              <a:rPr lang="zh-CN" altLang="en-US" sz="2400" dirty="0"/>
              <a:t>上的点到达面片P</a:t>
            </a:r>
            <a:r>
              <a:rPr lang="zh-CN" altLang="en-US" sz="2400" baseline="-25000" dirty="0"/>
              <a:t>j</a:t>
            </a:r>
            <a:r>
              <a:rPr lang="zh-CN" altLang="en-US" sz="2400" dirty="0"/>
              <a:t>上的光。</a:t>
            </a:r>
          </a:p>
        </p:txBody>
      </p:sp>
      <p:pic>
        <p:nvPicPr>
          <p:cNvPr id="4" name="图片 3">
            <a:extLst>
              <a:ext uri="{FF2B5EF4-FFF2-40B4-BE49-F238E27FC236}">
                <a16:creationId xmlns:a16="http://schemas.microsoft.com/office/drawing/2014/main" id="{3F71DAE8-A7C5-4BFA-BFA4-CD49F765F620}"/>
              </a:ext>
            </a:extLst>
          </p:cNvPr>
          <p:cNvPicPr>
            <a:picLocks noChangeAspect="1"/>
          </p:cNvPicPr>
          <p:nvPr/>
        </p:nvPicPr>
        <p:blipFill>
          <a:blip r:embed="rId4"/>
          <a:stretch>
            <a:fillRect/>
          </a:stretch>
        </p:blipFill>
        <p:spPr>
          <a:xfrm>
            <a:off x="4572000" y="4056210"/>
            <a:ext cx="3068588" cy="2566716"/>
          </a:xfrm>
          <a:prstGeom prst="rect">
            <a:avLst/>
          </a:prstGeom>
        </p:spPr>
      </p:pic>
      <p:pic>
        <p:nvPicPr>
          <p:cNvPr id="5" name="图片 4">
            <a:extLst>
              <a:ext uri="{FF2B5EF4-FFF2-40B4-BE49-F238E27FC236}">
                <a16:creationId xmlns:a16="http://schemas.microsoft.com/office/drawing/2014/main" id="{8D8B5337-3E24-4F00-8FDE-B35574001274}"/>
              </a:ext>
            </a:extLst>
          </p:cNvPr>
          <p:cNvPicPr>
            <a:picLocks noChangeAspect="1"/>
          </p:cNvPicPr>
          <p:nvPr/>
        </p:nvPicPr>
        <p:blipFill>
          <a:blip r:embed="rId5"/>
          <a:stretch>
            <a:fillRect/>
          </a:stretch>
        </p:blipFill>
        <p:spPr>
          <a:xfrm>
            <a:off x="651278" y="4052463"/>
            <a:ext cx="3200641" cy="2570463"/>
          </a:xfrm>
          <a:prstGeom prst="rect">
            <a:avLst/>
          </a:prstGeom>
        </p:spPr>
      </p:pic>
    </p:spTree>
    <p:custDataLst>
      <p:tags r:id="rId1"/>
    </p:custDataLst>
    <p:extLst>
      <p:ext uri="{BB962C8B-B14F-4D97-AF65-F5344CB8AC3E}">
        <p14:creationId xmlns:p14="http://schemas.microsoft.com/office/powerpoint/2010/main" val="161972011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83568" y="1858955"/>
            <a:ext cx="7416800" cy="574581"/>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计算排列因子</a:t>
            </a:r>
            <a:endParaRPr lang="en-US" altLang="zh-CN" sz="2400" dirty="0"/>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五、辐射度算法</a:t>
            </a:r>
          </a:p>
        </p:txBody>
      </p:sp>
      <p:sp>
        <p:nvSpPr>
          <p:cNvPr id="9" name="文本框 8">
            <a:extLst>
              <a:ext uri="{FF2B5EF4-FFF2-40B4-BE49-F238E27FC236}">
                <a16:creationId xmlns:a16="http://schemas.microsoft.com/office/drawing/2014/main" id="{5B0BBA86-86A5-471B-A4B2-B99F8168783C}"/>
              </a:ext>
            </a:extLst>
          </p:cNvPr>
          <p:cNvSpPr txBox="1"/>
          <p:nvPr/>
        </p:nvSpPr>
        <p:spPr>
          <a:xfrm>
            <a:off x="539552" y="2670293"/>
            <a:ext cx="8064896" cy="461665"/>
          </a:xfrm>
          <a:prstGeom prst="rect">
            <a:avLst/>
          </a:prstGeom>
          <a:noFill/>
        </p:spPr>
        <p:txBody>
          <a:bodyPr wrap="square">
            <a:spAutoFit/>
          </a:bodyPr>
          <a:lstStyle/>
          <a:p>
            <a:pPr lvl="1"/>
            <a:r>
              <a:rPr lang="zh-CN" altLang="en-US" sz="2400" b="1" dirty="0">
                <a:solidFill>
                  <a:srgbClr val="0070C0"/>
                </a:solidFill>
              </a:rPr>
              <a:t>半立方体</a:t>
            </a:r>
          </a:p>
        </p:txBody>
      </p:sp>
      <p:sp>
        <p:nvSpPr>
          <p:cNvPr id="7" name="文本框 6">
            <a:extLst>
              <a:ext uri="{FF2B5EF4-FFF2-40B4-BE49-F238E27FC236}">
                <a16:creationId xmlns:a16="http://schemas.microsoft.com/office/drawing/2014/main" id="{8EE3B355-6DFF-485C-93EF-16126B014B91}"/>
              </a:ext>
            </a:extLst>
          </p:cNvPr>
          <p:cNvSpPr txBox="1"/>
          <p:nvPr/>
        </p:nvSpPr>
        <p:spPr>
          <a:xfrm>
            <a:off x="467544" y="3212976"/>
            <a:ext cx="7488832" cy="830997"/>
          </a:xfrm>
          <a:prstGeom prst="rect">
            <a:avLst/>
          </a:prstGeom>
          <a:noFill/>
        </p:spPr>
        <p:txBody>
          <a:bodyPr wrap="square">
            <a:spAutoFit/>
          </a:bodyPr>
          <a:lstStyle/>
          <a:p>
            <a:r>
              <a:rPr lang="zh-CN" altLang="en-US" sz="2400" dirty="0"/>
              <a:t>半立方体的中心位置和半球体一样，但是半立方体的表面被分割为许多称为像素的小正方形。</a:t>
            </a:r>
          </a:p>
        </p:txBody>
      </p:sp>
      <p:pic>
        <p:nvPicPr>
          <p:cNvPr id="8" name="Picture 4" descr="rad3">
            <a:extLst>
              <a:ext uri="{FF2B5EF4-FFF2-40B4-BE49-F238E27FC236}">
                <a16:creationId xmlns:a16="http://schemas.microsoft.com/office/drawing/2014/main" id="{53965728-EE15-407B-A1A4-4F2122506D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7704" y="4293096"/>
            <a:ext cx="3867150" cy="23336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17443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a:xfrm>
            <a:off x="493183" y="1505147"/>
            <a:ext cx="7886700" cy="994172"/>
          </a:xfrm>
        </p:spPr>
        <p:txBody>
          <a:bodyPr/>
          <a:lstStyle/>
          <a:p>
            <a:r>
              <a:rPr lang="en-US" altLang="zh-CN" dirty="0">
                <a:ea typeface="SimSun" panose="02010600030101010101" pitchFamily="2" charset="-122"/>
              </a:rPr>
              <a:t>Which is better?</a:t>
            </a:r>
          </a:p>
        </p:txBody>
      </p:sp>
      <p:pic>
        <p:nvPicPr>
          <p:cNvPr id="607237" name="Picture 5" descr="softs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267" y="2667000"/>
            <a:ext cx="3681589" cy="3106738"/>
          </a:xfrm>
          <a:prstGeom prst="rect">
            <a:avLst/>
          </a:prstGeom>
          <a:noFill/>
          <a:extLst>
            <a:ext uri="{909E8E84-426E-40DD-AFC4-6F175D3DCCD1}">
              <a14:hiddenFill xmlns:a14="http://schemas.microsoft.com/office/drawing/2010/main">
                <a:solidFill>
                  <a:srgbClr val="FFFFFF"/>
                </a:solidFill>
              </a14:hiddenFill>
            </a:ext>
          </a:extLst>
        </p:spPr>
      </p:pic>
      <p:pic>
        <p:nvPicPr>
          <p:cNvPr id="607239" name="Picture 7" descr="softsp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6533" y="2286001"/>
            <a:ext cx="4165600" cy="3514725"/>
          </a:xfrm>
          <a:prstGeom prst="rect">
            <a:avLst/>
          </a:prstGeom>
          <a:noFill/>
          <a:extLst>
            <a:ext uri="{909E8E84-426E-40DD-AFC4-6F175D3DCCD1}">
              <a14:hiddenFill xmlns:a14="http://schemas.microsoft.com/office/drawing/2010/main">
                <a:solidFill>
                  <a:srgbClr val="FFFFFF"/>
                </a:solidFill>
              </a14:hiddenFill>
            </a:ext>
          </a:extLst>
        </p:spPr>
      </p:pic>
      <p:sp>
        <p:nvSpPr>
          <p:cNvPr id="607240" name="Text Box 8"/>
          <p:cNvSpPr txBox="1">
            <a:spLocks noChangeArrowheads="1"/>
          </p:cNvSpPr>
          <p:nvPr/>
        </p:nvSpPr>
        <p:spPr bwMode="auto">
          <a:xfrm>
            <a:off x="1524000" y="5715000"/>
            <a:ext cx="1226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latin typeface="Trebuchet MS" panose="020B0603020202020204" pitchFamily="34" charset="0"/>
                <a:ea typeface="SimSun" panose="02010600030101010101" pitchFamily="2" charset="-122"/>
              </a:rPr>
              <a:t>Raytraced</a:t>
            </a:r>
          </a:p>
        </p:txBody>
      </p:sp>
      <p:sp>
        <p:nvSpPr>
          <p:cNvPr id="607241" name="Text Box 9"/>
          <p:cNvSpPr txBox="1">
            <a:spLocks noChangeArrowheads="1"/>
          </p:cNvSpPr>
          <p:nvPr/>
        </p:nvSpPr>
        <p:spPr bwMode="auto">
          <a:xfrm>
            <a:off x="5858934" y="5715000"/>
            <a:ext cx="11224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latin typeface="Trebuchet MS" panose="020B0603020202020204" pitchFamily="34" charset="0"/>
                <a:ea typeface="SimSun" panose="02010600030101010101" pitchFamily="2" charset="-122"/>
              </a:rPr>
              <a:t>Radiosity</a:t>
            </a:r>
          </a:p>
        </p:txBody>
      </p:sp>
      <p:sp>
        <p:nvSpPr>
          <p:cNvPr id="9" name="Rectangle 2">
            <a:extLst>
              <a:ext uri="{FF2B5EF4-FFF2-40B4-BE49-F238E27FC236}">
                <a16:creationId xmlns:a16="http://schemas.microsoft.com/office/drawing/2014/main" id="{31E518E2-FD26-4F76-876D-80409CFF3416}"/>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六、总结分析</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497768"/>
            <a:ext cx="7416800" cy="1131848"/>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各种高级光照现象</a:t>
            </a:r>
            <a:endParaRPr lang="en-US" altLang="zh-CN" sz="2400" dirty="0"/>
          </a:p>
          <a:p>
            <a:pPr>
              <a:lnSpc>
                <a:spcPct val="150000"/>
              </a:lnSpc>
              <a:spcBef>
                <a:spcPts val="0"/>
              </a:spcBef>
            </a:pPr>
            <a:r>
              <a:rPr lang="zh-CN" altLang="en-US" sz="2400" dirty="0"/>
              <a:t>阴影</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一、全局光照</a:t>
            </a:r>
          </a:p>
        </p:txBody>
      </p:sp>
      <p:pic>
        <p:nvPicPr>
          <p:cNvPr id="4" name="图片 3">
            <a:extLst>
              <a:ext uri="{FF2B5EF4-FFF2-40B4-BE49-F238E27FC236}">
                <a16:creationId xmlns:a16="http://schemas.microsoft.com/office/drawing/2014/main" id="{1E4DEFC2-FA5C-4567-8AD6-7C17CA78D229}"/>
              </a:ext>
            </a:extLst>
          </p:cNvPr>
          <p:cNvPicPr>
            <a:picLocks noChangeAspect="1"/>
          </p:cNvPicPr>
          <p:nvPr/>
        </p:nvPicPr>
        <p:blipFill>
          <a:blip r:embed="rId4"/>
          <a:stretch>
            <a:fillRect/>
          </a:stretch>
        </p:blipFill>
        <p:spPr>
          <a:xfrm>
            <a:off x="2483768" y="2166605"/>
            <a:ext cx="5436096" cy="4063265"/>
          </a:xfrm>
          <a:prstGeom prst="rect">
            <a:avLst/>
          </a:prstGeom>
        </p:spPr>
      </p:pic>
    </p:spTree>
    <p:custDataLst>
      <p:tags r:id="rId1"/>
    </p:custDataLst>
    <p:extLst>
      <p:ext uri="{BB962C8B-B14F-4D97-AF65-F5344CB8AC3E}">
        <p14:creationId xmlns:p14="http://schemas.microsoft.com/office/powerpoint/2010/main" val="1650141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a:xfrm>
            <a:off x="493183" y="1505147"/>
            <a:ext cx="7886700" cy="994172"/>
          </a:xfrm>
        </p:spPr>
        <p:txBody>
          <a:bodyPr/>
          <a:lstStyle/>
          <a:p>
            <a:r>
              <a:rPr lang="en-US" altLang="zh-CN" dirty="0">
                <a:ea typeface="SimSun" panose="02010600030101010101" pitchFamily="2" charset="-122"/>
              </a:rPr>
              <a:t>Which is better?</a:t>
            </a:r>
          </a:p>
        </p:txBody>
      </p:sp>
      <p:sp>
        <p:nvSpPr>
          <p:cNvPr id="9" name="Rectangle 2">
            <a:extLst>
              <a:ext uri="{FF2B5EF4-FFF2-40B4-BE49-F238E27FC236}">
                <a16:creationId xmlns:a16="http://schemas.microsoft.com/office/drawing/2014/main" id="{31E518E2-FD26-4F76-876D-80409CFF3416}"/>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六、总结分析</a:t>
            </a:r>
          </a:p>
        </p:txBody>
      </p:sp>
      <p:pic>
        <p:nvPicPr>
          <p:cNvPr id="10" name="Picture 5" descr="livingroom-big">
            <a:extLst>
              <a:ext uri="{FF2B5EF4-FFF2-40B4-BE49-F238E27FC236}">
                <a16:creationId xmlns:a16="http://schemas.microsoft.com/office/drawing/2014/main" id="{0373DA53-1D33-436F-B8C3-09E1FF5F36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6" y="2173984"/>
            <a:ext cx="3665537"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71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497768"/>
            <a:ext cx="7416800" cy="2793842"/>
          </a:xfrm>
        </p:spPr>
        <p:txBody>
          <a:bodyPr vert="horz" wrap="square" lIns="91440" tIns="45720" rIns="91440" bIns="45720" anchor="t" anchorCtr="0">
            <a:spAutoFit/>
          </a:bodyPr>
          <a:lstStyle/>
          <a:p>
            <a:pPr marL="635" indent="0">
              <a:lnSpc>
                <a:spcPct val="150000"/>
              </a:lnSpc>
              <a:spcBef>
                <a:spcPts val="0"/>
              </a:spcBef>
              <a:buNone/>
            </a:pPr>
            <a:r>
              <a:rPr lang="zh-CN" altLang="en-US" sz="2400" dirty="0"/>
              <a:t>各种高级光照现象</a:t>
            </a:r>
            <a:endParaRPr lang="en-US" altLang="zh-CN" sz="2400" dirty="0"/>
          </a:p>
          <a:p>
            <a:pPr>
              <a:lnSpc>
                <a:spcPct val="150000"/>
              </a:lnSpc>
              <a:spcBef>
                <a:spcPts val="0"/>
              </a:spcBef>
            </a:pPr>
            <a:r>
              <a:rPr lang="zh-CN" altLang="en-US" sz="2400" dirty="0"/>
              <a:t>传统阴影算法</a:t>
            </a:r>
            <a:endParaRPr lang="en-US" altLang="zh-CN" sz="2400" dirty="0"/>
          </a:p>
          <a:p>
            <a:pPr>
              <a:lnSpc>
                <a:spcPct val="150000"/>
              </a:lnSpc>
              <a:spcBef>
                <a:spcPts val="0"/>
              </a:spcBef>
            </a:pPr>
            <a:r>
              <a:rPr lang="zh-CN" altLang="en-US" sz="2400" dirty="0"/>
              <a:t>（</a:t>
            </a:r>
            <a:r>
              <a:rPr lang="en-US" altLang="zh-CN" sz="2400" dirty="0"/>
              <a:t>1</a:t>
            </a:r>
            <a:r>
              <a:rPr lang="zh-CN" altLang="en-US" sz="2400" dirty="0"/>
              <a:t>）平面阴影技术</a:t>
            </a:r>
            <a:endParaRPr lang="en-US" altLang="zh-CN" sz="2400" dirty="0"/>
          </a:p>
          <a:p>
            <a:pPr>
              <a:lnSpc>
                <a:spcPct val="150000"/>
              </a:lnSpc>
              <a:spcBef>
                <a:spcPts val="0"/>
              </a:spcBef>
            </a:pPr>
            <a:r>
              <a:rPr lang="zh-CN" altLang="en-US" sz="2400" dirty="0"/>
              <a:t>（ </a:t>
            </a:r>
            <a:r>
              <a:rPr lang="en-US" altLang="zh-CN" sz="2400" dirty="0"/>
              <a:t>2 </a:t>
            </a:r>
            <a:r>
              <a:rPr lang="zh-CN" altLang="en-US" sz="2400" dirty="0"/>
              <a:t>）阴影图映射技术</a:t>
            </a:r>
            <a:endParaRPr lang="en-US" altLang="zh-CN" sz="2400" dirty="0"/>
          </a:p>
          <a:p>
            <a:pPr>
              <a:lnSpc>
                <a:spcPct val="150000"/>
              </a:lnSpc>
              <a:spcBef>
                <a:spcPts val="0"/>
              </a:spcBef>
            </a:pPr>
            <a:r>
              <a:rPr lang="zh-CN" altLang="en-US" sz="2400" dirty="0"/>
              <a:t>（ </a:t>
            </a:r>
            <a:r>
              <a:rPr lang="en-US" altLang="zh-CN" sz="2400" dirty="0"/>
              <a:t>3 </a:t>
            </a:r>
            <a:r>
              <a:rPr lang="zh-CN" altLang="en-US" sz="2400" dirty="0"/>
              <a:t>）阴影体绘制技术</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一、全局光照</a:t>
            </a:r>
          </a:p>
        </p:txBody>
      </p:sp>
      <p:pic>
        <p:nvPicPr>
          <p:cNvPr id="3" name="图片 2">
            <a:extLst>
              <a:ext uri="{FF2B5EF4-FFF2-40B4-BE49-F238E27FC236}">
                <a16:creationId xmlns:a16="http://schemas.microsoft.com/office/drawing/2014/main" id="{3D086FC3-6385-4973-8EAD-8278B9E5F26E}"/>
              </a:ext>
            </a:extLst>
          </p:cNvPr>
          <p:cNvPicPr>
            <a:picLocks noChangeAspect="1"/>
          </p:cNvPicPr>
          <p:nvPr/>
        </p:nvPicPr>
        <p:blipFill>
          <a:blip r:embed="rId4"/>
          <a:stretch>
            <a:fillRect/>
          </a:stretch>
        </p:blipFill>
        <p:spPr>
          <a:xfrm>
            <a:off x="4211960" y="2983151"/>
            <a:ext cx="4821322" cy="3705731"/>
          </a:xfrm>
          <a:prstGeom prst="rect">
            <a:avLst/>
          </a:prstGeom>
        </p:spPr>
      </p:pic>
    </p:spTree>
    <p:custDataLst>
      <p:tags r:id="rId1"/>
    </p:custDataLst>
    <p:extLst>
      <p:ext uri="{BB962C8B-B14F-4D97-AF65-F5344CB8AC3E}">
        <p14:creationId xmlns:p14="http://schemas.microsoft.com/office/powerpoint/2010/main" val="1488976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7416800" cy="3898568"/>
          </a:xfrm>
        </p:spPr>
        <p:txBody>
          <a:bodyPr vert="horz" wrap="square" lIns="91440" tIns="45720" rIns="91440" bIns="45720" anchor="t" anchorCtr="0">
            <a:spAutoFit/>
          </a:bodyPr>
          <a:lstStyle/>
          <a:p>
            <a:pPr>
              <a:lnSpc>
                <a:spcPct val="150000"/>
              </a:lnSpc>
              <a:spcBef>
                <a:spcPts val="0"/>
              </a:spcBef>
            </a:pPr>
            <a:r>
              <a:rPr lang="zh-CN" altLang="en-US" sz="2400" dirty="0"/>
              <a:t>环境光遮蔽（ </a:t>
            </a:r>
            <a:r>
              <a:rPr lang="en-US" altLang="zh-CN" sz="2400" dirty="0"/>
              <a:t>ambient occlusion </a:t>
            </a:r>
            <a:r>
              <a:rPr lang="zh-CN" altLang="en-US" sz="2400" dirty="0"/>
              <a:t>， </a:t>
            </a:r>
            <a:r>
              <a:rPr lang="en-US" altLang="zh-CN" sz="2400" dirty="0"/>
              <a:t>AO </a:t>
            </a:r>
            <a:r>
              <a:rPr lang="zh-CN" altLang="en-US" sz="2400" dirty="0"/>
              <a:t>）是全局光照的一种近似替代技术</a:t>
            </a:r>
            <a:endParaRPr lang="en-US" altLang="zh-CN" sz="2400" dirty="0"/>
          </a:p>
          <a:p>
            <a:pPr>
              <a:lnSpc>
                <a:spcPct val="150000"/>
              </a:lnSpc>
              <a:spcBef>
                <a:spcPts val="0"/>
              </a:spcBef>
            </a:pPr>
            <a:r>
              <a:rPr lang="zh-CN" altLang="en-US" sz="2400" dirty="0"/>
              <a:t>通过描绘物体之间由于</a:t>
            </a:r>
            <a:r>
              <a:rPr lang="zh-CN" altLang="en-US" sz="2400" dirty="0">
                <a:solidFill>
                  <a:srgbClr val="FF0000"/>
                </a:solidFill>
              </a:rPr>
              <a:t>遮挡</a:t>
            </a:r>
            <a:r>
              <a:rPr lang="zh-CN" altLang="en-US" sz="2400" dirty="0"/>
              <a:t>而产生的阴影，能够更好地捕捉场景中的细节，增强场景的深度感和立体感。</a:t>
            </a:r>
            <a:endParaRPr lang="en-US" altLang="zh-CN" sz="2400" dirty="0"/>
          </a:p>
          <a:p>
            <a:pPr>
              <a:lnSpc>
                <a:spcPct val="150000"/>
              </a:lnSpc>
              <a:spcBef>
                <a:spcPts val="0"/>
              </a:spcBef>
            </a:pPr>
            <a:r>
              <a:rPr lang="zh-CN" altLang="en-US" sz="2400" dirty="0"/>
              <a:t>其函数实现方式并未严格遵循现实的物理模型，但效率较高，因此当前被游戏广泛应用</a:t>
            </a:r>
            <a:endParaRPr lang="en-US" altLang="zh-CN" sz="2400" dirty="0"/>
          </a:p>
          <a:p>
            <a:pPr>
              <a:lnSpc>
                <a:spcPct val="150000"/>
              </a:lnSpc>
              <a:spcBef>
                <a:spcPts val="0"/>
              </a:spcBef>
            </a:pPr>
            <a:r>
              <a:rPr lang="zh-CN" altLang="en-US" sz="2400" dirty="0"/>
              <a:t>环境光遮蔽（包括其变种 </a:t>
            </a:r>
            <a:r>
              <a:rPr lang="en-US" altLang="zh-CN" sz="2400" dirty="0"/>
              <a:t>SSAO </a:t>
            </a:r>
            <a:r>
              <a:rPr lang="zh-CN" altLang="en-US" sz="2400" dirty="0"/>
              <a:t>、 </a:t>
            </a:r>
            <a:r>
              <a:rPr lang="en-US" altLang="zh-CN" sz="2400" dirty="0"/>
              <a:t>HBAO </a:t>
            </a:r>
            <a:r>
              <a:rPr lang="zh-CN" altLang="en-US" sz="2400" dirty="0"/>
              <a:t>等）</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二、环境光遮蔽</a:t>
            </a:r>
            <a:endPar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endParaRPr>
          </a:p>
        </p:txBody>
      </p:sp>
    </p:spTree>
    <p:custDataLst>
      <p:tags r:id="rId1"/>
    </p:custDataLst>
    <p:extLst>
      <p:ext uri="{BB962C8B-B14F-4D97-AF65-F5344CB8AC3E}">
        <p14:creationId xmlns:p14="http://schemas.microsoft.com/office/powerpoint/2010/main" val="2920050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322580" y="1622198"/>
            <a:ext cx="7416800" cy="3344570"/>
          </a:xfrm>
        </p:spPr>
        <p:txBody>
          <a:bodyPr vert="horz" wrap="square" lIns="91440" tIns="45720" rIns="91440" bIns="45720" anchor="t" anchorCtr="0">
            <a:spAutoFit/>
          </a:bodyPr>
          <a:lstStyle/>
          <a:p>
            <a:pPr>
              <a:lnSpc>
                <a:spcPct val="150000"/>
              </a:lnSpc>
              <a:spcBef>
                <a:spcPts val="0"/>
              </a:spcBef>
            </a:pPr>
            <a:r>
              <a:rPr lang="zh-CN" altLang="en-US" sz="2400" dirty="0"/>
              <a:t>在几何体表面任意一点的上方，用半径预定的</a:t>
            </a:r>
            <a:r>
              <a:rPr lang="zh-CN" altLang="en-US" sz="2400" dirty="0">
                <a:solidFill>
                  <a:srgbClr val="FF0000"/>
                </a:solidFill>
              </a:rPr>
              <a:t>半球探测</a:t>
            </a:r>
            <a:r>
              <a:rPr lang="zh-CN" altLang="en-US" sz="2400" dirty="0"/>
              <a:t>该点的外部区域，决定光线是否在该点处被其他几何体阻挡，或者被吸收。</a:t>
            </a:r>
            <a:endParaRPr lang="en-US" altLang="zh-CN" sz="2400" dirty="0"/>
          </a:p>
          <a:p>
            <a:pPr>
              <a:lnSpc>
                <a:spcPct val="150000"/>
              </a:lnSpc>
              <a:spcBef>
                <a:spcPts val="0"/>
              </a:spcBef>
            </a:pPr>
            <a:r>
              <a:rPr lang="zh-CN" altLang="en-US" sz="2400" dirty="0"/>
              <a:t>一旦各点的吸收幅度确定了，则几何体表面会形成一张灰度级的映射图，以此调制</a:t>
            </a:r>
            <a:r>
              <a:rPr lang="zh-CN" altLang="en-US" sz="2400" dirty="0">
                <a:solidFill>
                  <a:srgbClr val="FF0000"/>
                </a:solidFill>
              </a:rPr>
              <a:t>环境光</a:t>
            </a:r>
            <a:r>
              <a:rPr lang="zh-CN" altLang="en-US" sz="2400" dirty="0"/>
              <a:t>对该几何体表面的贡献。</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二、环境光遮蔽</a:t>
            </a:r>
            <a:endPar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endParaRPr>
          </a:p>
        </p:txBody>
      </p:sp>
      <p:pic>
        <p:nvPicPr>
          <p:cNvPr id="3" name="图片 2">
            <a:extLst>
              <a:ext uri="{FF2B5EF4-FFF2-40B4-BE49-F238E27FC236}">
                <a16:creationId xmlns:a16="http://schemas.microsoft.com/office/drawing/2014/main" id="{D17398C9-AED9-485F-B848-2E7A8892A9A3}"/>
              </a:ext>
            </a:extLst>
          </p:cNvPr>
          <p:cNvPicPr>
            <a:picLocks noChangeAspect="1"/>
          </p:cNvPicPr>
          <p:nvPr/>
        </p:nvPicPr>
        <p:blipFill>
          <a:blip r:embed="rId4"/>
          <a:stretch>
            <a:fillRect/>
          </a:stretch>
        </p:blipFill>
        <p:spPr>
          <a:xfrm>
            <a:off x="0" y="1861694"/>
            <a:ext cx="9144000" cy="3134612"/>
          </a:xfrm>
          <a:prstGeom prst="rect">
            <a:avLst/>
          </a:prstGeom>
        </p:spPr>
      </p:pic>
    </p:spTree>
    <p:custDataLst>
      <p:tags r:id="rId1"/>
    </p:custDataLst>
    <p:extLst>
      <p:ext uri="{BB962C8B-B14F-4D97-AF65-F5344CB8AC3E}">
        <p14:creationId xmlns:p14="http://schemas.microsoft.com/office/powerpoint/2010/main" val="2300034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2" end="12"/>
                                            </p:txEl>
                                          </p:spTgt>
                                        </p:tgtEl>
                                        <p:attrNameLst>
                                          <p:attrName>style.visibility</p:attrName>
                                        </p:attrNameLst>
                                      </p:cBhvr>
                                      <p:to>
                                        <p:strVal val="visible"/>
                                      </p:to>
                                    </p:set>
                                    <p:animEffect transition="in" filter="blinds(horizontal)">
                                      <p:cBhvr>
                                        <p:cTn id="7" dur="500"/>
                                        <p:tgtEl>
                                          <p:spTgt spid="283651">
                                            <p:txEl>
                                              <p:charRg st="12"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I0YTUwMmE2NTg5ZDAxMjgwNzFlMjhkZTU0NTczODcifQ=="/>
  <p:tag name="KSO_WPP_MARK_KEY" val="0854186f-3585-4db6-b3df-0c3c9c2a2b55"/>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115.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116.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117.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76421_1"/>
  <p:tag name="KSO_WM_TEMPLATE_CATEGORY" val="custom"/>
  <p:tag name="KSO_WM_TEMPLATE_INDEX" val="20177098"/>
  <p:tag name="KSO_WM_SLIDE_ID" val="custom20177098_1"/>
  <p:tag name="KSO_WM_SLIDE_INDEX" val="1"/>
  <p:tag name="KSO_WM_TEMPLATE_SUBCATEGORY" val="0"/>
  <p:tag name="KSO_WM_TEMPLATE_THUMBS_INDEX" val="1、6、11、12、17、18、23、24、30、31"/>
  <p:tag name="KSO_WM_TEMPLATE_TOPIC_ID" val="2869567"/>
  <p:tag name="KSO_WM_TEMPLATE_OUTLINE_ID" val="15"/>
  <p:tag name="KSO_WM_TEMPLATE_SCENE_ID" val="1"/>
  <p:tag name="KSO_WM_TEMPLATE_JOB_ID" val="2"/>
  <p:tag name="KSO_WM_TEMPLATE_TOPIC_DEFAULT" val="1"/>
  <p:tag name="KSO_WM_SLIDE_SUBTYPE" val="pureTxt"/>
  <p:tag name="KSO_WM_TEMPLATE_MASTER_TYPE" val="1"/>
  <p:tag name="KSO_WM_TEMPLATE_COLOR_TYPE" val="0"/>
  <p:tag name="KSO_WM_SPECIAL_SOURCE" val="bdnull"/>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a"/>
  <p:tag name="KSO_WM_UNIT_INDEX" val="1"/>
  <p:tag name="KSO_WM_UNIT_LAYERLEVEL" val="1"/>
  <p:tag name="KSO_WM_UNIT_VALUE" val="14"/>
  <p:tag name="KSO_WM_UNIT_ISCONTENTSTITLE" val="0"/>
  <p:tag name="KSO_WM_UNIT_HIGHLIGHT" val="0"/>
  <p:tag name="KSO_WM_UNIT_COMPATIBLE" val="0"/>
  <p:tag name="KSO_WM_UNIT_ID" val="custom20177098_1*a*1"/>
  <p:tag name="KSO_WM_UNIT_PRESET_TEXT" val="蓝色水墨中国风工作总结"/>
  <p:tag name="KSO_WM_UNIT_NOCLEAR" val="0"/>
  <p:tag name="KSO_WM_UNIT_DIAGRAM_ISNUMVISUAL" val="0"/>
  <p:tag name="KSO_WM_UNIT_DIAGRAM_ISREFERUNIT" val="0"/>
  <p:tag name="KSO_WM_UNIT_ISNUMDGMTITLE" val="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b"/>
  <p:tag name="KSO_WM_UNIT_INDEX" val="1"/>
  <p:tag name="KSO_WM_UNIT_LAYERLEVEL" val="1"/>
  <p:tag name="KSO_WM_UNIT_VALUE" val="66"/>
  <p:tag name="KSO_WM_UNIT_ISCONTENTSTITLE" val="0"/>
  <p:tag name="KSO_WM_UNIT_HIGHLIGHT" val="0"/>
  <p:tag name="KSO_WM_UNIT_COMPATIBLE" val="0"/>
  <p:tag name="KSO_WM_UNIT_ID" val="custom20177098_1*b*1"/>
  <p:tag name="KSO_WM_UNIT_NOCLEAR" val="0"/>
  <p:tag name="KSO_WM_UNIT_DIAGRAM_ISNUMVISUAL" val="0"/>
  <p:tag name="KSO_WM_UNIT_DIAGRAM_ISREFERUNIT" val="0"/>
  <p:tag name="KSO_WM_UNIT_PRESET_TEXT" val="请在此输入您的副标题"/>
  <p:tag name="KSO_WM_UNIT_ISNUMDGMTITLE" val="0"/>
  <p:tag name="KSO_WM_UNIT_TEXT_FILL_FORE_SCHEMECOLOR_INDEX_BRIGHTNESS" val="0"/>
  <p:tag name="KSO_WM_UNIT_TEXT_FILL_FORE_SCHEMECOLOR_INDEX" val="10"/>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
  <p:tag name="KSO_WM_SLIDE_LAYOUT_CNT" val="1_1"/>
  <p:tag name="KSO_WM_SLIDE_TYPE" val="sectionTitle"/>
  <p:tag name="KSO_WM_BEAUTIFY_FLAG" val="#wm#"/>
  <p:tag name="KSO_WM_COMBINE_RELATE_SLIDE_ID" val="background20176421_6"/>
  <p:tag name="KSO_WM_TEMPLATE_CATEGORY" val="custom"/>
  <p:tag name="KSO_WM_TEMPLATE_INDEX" val="20177098"/>
  <p:tag name="KSO_WM_SLIDE_ID" val="custom20177098_11"/>
  <p:tag name="KSO_WM_SLIDE_INDEX" val="11"/>
  <p:tag name="KSO_WM_TEMPLATE_SUBCATEGORY" val="0"/>
  <p:tag name="KSO_WM_SLIDE_SUBTYPE" val="pureTxt"/>
  <p:tag name="KSO_WM_TEMPLATE_MASTER_TYPE" val="1"/>
  <p:tag name="KSO_WM_TEMPLATE_COLOR_TYPE" val="0"/>
  <p:tag name="KSO_WM_SPECIAL_SOURCE" val="bdnull"/>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7*i*1"/>
  <p:tag name="KSO_WM_TEMPLATE_CATEGORY" val="custom"/>
  <p:tag name="KSO_WM_TEMPLATE_INDEX" val="2020254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UNIT_ID" val="custom20177098_11*a*1"/>
  <p:tag name="KSO_WM_UNIT_NOCLEAR" val="0"/>
  <p:tag name="KSO_WM_UNIT_DIAGRAM_ISNUMVISUAL" val="0"/>
  <p:tag name="KSO_WM_UNIT_DIAGRAM_ISREFERUNIT" val="0"/>
  <p:tag name="KSO_WM_UNIT_PRESET_TEXT" val="请在此输入您的标题"/>
  <p:tag name="KSO_WM_UNIT_ISNUMDGMTITLE" val="0"/>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e"/>
  <p:tag name="KSO_WM_UNIT_INDEX" val="1"/>
  <p:tag name="KSO_WM_UNIT_LAYERLEVEL" val="1"/>
  <p:tag name="KSO_WM_UNIT_VALUE" val="1"/>
  <p:tag name="KSO_WM_UNIT_HIGHLIGHT" val="0"/>
  <p:tag name="KSO_WM_UNIT_COMPATIBLE" val="1"/>
  <p:tag name="KSO_WM_UNIT_ID" val="custom20177098_11*e*1"/>
  <p:tag name="KSO_WM_UNIT_PRESET_TEXT" val="1"/>
  <p:tag name="KSO_WM_UNIT_NOCLEAR" val="0"/>
  <p:tag name="KSO_WM_UNIT_DIAGRAM_ISNUMVISUAL" val="0"/>
  <p:tag name="KSO_WM_UNIT_DIAGRAM_ISREFERUNIT" val="0"/>
  <p:tag name="KSO_WM_UNIT_TEXT_FILL_FORE_SCHEMECOLOR_INDEX_BRIGHTNESS" val="0"/>
  <p:tag name="KSO_WM_UNIT_TEXT_FILL_FORE_SCHEMECOLOR_INDEX" val="10"/>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09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09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76421_1"/>
  <p:tag name="KSO_WM_TEMPLATE_CATEGORY" val="custom"/>
  <p:tag name="KSO_WM_TEMPLATE_INDEX" val="20177098"/>
  <p:tag name="KSO_WM_TEMPLATE_SUBCATEGORY" val="0"/>
  <p:tag name="KSO_WM_TEMPLATE_THUMBS_INDEX" val="1、6、11、12、17、18、23、24、30、31"/>
  <p:tag name="KSO_WM_TEMPLATE_TOPIC_ID" val="2869567"/>
  <p:tag name="KSO_WM_TEMPLATE_OUTLINE_ID" val="15"/>
  <p:tag name="KSO_WM_TEMPLATE_SCENE_ID" val="1"/>
  <p:tag name="KSO_WM_TEMPLATE_JOB_ID" val="2"/>
  <p:tag name="KSO_WM_TEMPLATE_TOPIC_DEFAULT" val="1"/>
  <p:tag name="KSO_WM_TEMPLATE_MASTER_TYPE"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20177098">
      <a:dk1>
        <a:srgbClr val="000000"/>
      </a:dk1>
      <a:lt1>
        <a:srgbClr val="FFFFFF"/>
      </a:lt1>
      <a:dk2>
        <a:srgbClr val="E8EEF8"/>
      </a:dk2>
      <a:lt2>
        <a:srgbClr val="F7FBF9"/>
      </a:lt2>
      <a:accent1>
        <a:srgbClr val="5AA0B4"/>
      </a:accent1>
      <a:accent2>
        <a:srgbClr val="ED9C94"/>
      </a:accent2>
      <a:accent3>
        <a:srgbClr val="BFCFE9"/>
      </a:accent3>
      <a:accent4>
        <a:srgbClr val="BFDFD3"/>
      </a:accent4>
      <a:accent5>
        <a:srgbClr val="83B9DD"/>
      </a:accent5>
      <a:accent6>
        <a:srgbClr val="4FA2C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843</TotalTime>
  <Words>2923</Words>
  <Application>Microsoft Office PowerPoint</Application>
  <PresentationFormat>全屏显示(4:3)</PresentationFormat>
  <Paragraphs>415</Paragraphs>
  <Slides>60</Slides>
  <Notes>36</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60</vt:i4>
      </vt:variant>
    </vt:vector>
  </HeadingPairs>
  <TitlesOfParts>
    <vt:vector size="74" baseType="lpstr">
      <vt:lpstr>Helvetica-Narrow</vt:lpstr>
      <vt:lpstr>SimHei</vt:lpstr>
      <vt:lpstr>Microsoft YaHei</vt:lpstr>
      <vt:lpstr>Arial</vt:lpstr>
      <vt:lpstr>Helvetica</vt:lpstr>
      <vt:lpstr>Symbol</vt:lpstr>
      <vt:lpstr>Tahoma</vt:lpstr>
      <vt:lpstr>Times New Roman</vt:lpstr>
      <vt:lpstr>Trebuchet MS</vt:lpstr>
      <vt:lpstr>Wingdings</vt:lpstr>
      <vt:lpstr>古瓶荷花</vt:lpstr>
      <vt:lpstr>1_自定义设计方案</vt:lpstr>
      <vt:lpstr>Equation</vt:lpstr>
      <vt:lpstr>Clip</vt:lpstr>
      <vt:lpstr>图形与动画1</vt:lpstr>
      <vt:lpstr>第九章 全局光照</vt:lpstr>
      <vt:lpstr>一、全局光照</vt:lpstr>
      <vt:lpstr>一、全局光照</vt:lpstr>
      <vt:lpstr>一、全局光照</vt:lpstr>
      <vt:lpstr>一、全局光照</vt:lpstr>
      <vt:lpstr>一、全局光照</vt:lpstr>
      <vt:lpstr>二、环境光遮蔽</vt:lpstr>
      <vt:lpstr>二、环境光遮蔽</vt:lpstr>
      <vt:lpstr>三、渲染方程</vt:lpstr>
      <vt:lpstr>三、渲染方程</vt:lpstr>
      <vt:lpstr>三、渲染方程</vt:lpstr>
      <vt:lpstr>三、渲染方程</vt:lpstr>
      <vt:lpstr>三、渲染方程</vt:lpstr>
      <vt:lpstr>三、渲染方程</vt:lpstr>
      <vt:lpstr>三、渲染方程</vt:lpstr>
      <vt:lpstr>四、光线跟踪算法</vt:lpstr>
      <vt:lpstr>四、光线跟踪算法</vt:lpstr>
      <vt:lpstr>四、光线跟踪算法</vt:lpstr>
      <vt:lpstr>四、光线跟踪算法</vt:lpstr>
      <vt:lpstr>四、光线跟踪算法</vt:lpstr>
      <vt:lpstr>四、光线跟踪算法</vt:lpstr>
      <vt:lpstr>四、光线跟踪算法</vt:lpstr>
      <vt:lpstr>四、光线跟踪算法</vt:lpstr>
      <vt:lpstr>PowerPoint 演示文稿</vt:lpstr>
      <vt:lpstr>PowerPoint 演示文稿</vt:lpstr>
      <vt:lpstr>射线构造</vt:lpstr>
      <vt:lpstr>射线构造</vt:lpstr>
      <vt:lpstr>计算交点</vt:lpstr>
      <vt:lpstr>计算交点</vt:lpstr>
      <vt:lpstr>PowerPoint 演示文稿</vt:lpstr>
      <vt:lpstr>PowerPoint 演示文稿</vt:lpstr>
      <vt:lpstr>PowerPoint 演示文稿</vt:lpstr>
      <vt:lpstr>与三角形求交</vt:lpstr>
      <vt:lpstr>与平面的交点</vt:lpstr>
      <vt:lpstr>判断是否在三角形内</vt:lpstr>
      <vt:lpstr>其他类型求交</vt:lpstr>
      <vt:lpstr>计算光照值</vt:lpstr>
      <vt:lpstr>计算光照值– 直接照明</vt:lpstr>
      <vt:lpstr>计算光照值– 阴影</vt:lpstr>
      <vt:lpstr>PowerPoint 演示文稿</vt:lpstr>
      <vt:lpstr>镜面反射追踪</vt:lpstr>
      <vt:lpstr>折射追踪</vt:lpstr>
      <vt:lpstr>折射追踪</vt:lpstr>
      <vt:lpstr>折射追踪</vt:lpstr>
      <vt:lpstr>折射追踪</vt:lpstr>
      <vt:lpstr>实例</vt:lpstr>
      <vt:lpstr>五、辐射度算法</vt:lpstr>
      <vt:lpstr>五、辐射度算法</vt:lpstr>
      <vt:lpstr>五、辐射度算法</vt:lpstr>
      <vt:lpstr>五、辐射度算法</vt:lpstr>
      <vt:lpstr>五、辐射度算法</vt:lpstr>
      <vt:lpstr>五、辐射度算法</vt:lpstr>
      <vt:lpstr>五、辐射度算法</vt:lpstr>
      <vt:lpstr>五、辐射度算法</vt:lpstr>
      <vt:lpstr>五、辐射度算法</vt:lpstr>
      <vt:lpstr>五、辐射度算法</vt:lpstr>
      <vt:lpstr>五、辐射度算法</vt:lpstr>
      <vt:lpstr>Which is better?</vt:lpstr>
      <vt:lpstr>Which is better?</vt:lpstr>
    </vt:vector>
  </TitlesOfParts>
  <Company>UESTC CCSE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dc:title>
  <dc:subject>CG</dc:subject>
  <dc:creator>FANGCL</dc:creator>
  <cp:lastModifiedBy>hedev</cp:lastModifiedBy>
  <cp:revision>470</cp:revision>
  <dcterms:created xsi:type="dcterms:W3CDTF">2002-05-07T05:51:00Z</dcterms:created>
  <dcterms:modified xsi:type="dcterms:W3CDTF">2024-10-28T03:23:52Z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y fmtid="{D5CDD505-2E9C-101B-9397-08002B2CF9AE}" pid="4" name="ICV">
    <vt:lpwstr>368BDDAAC69C40A19C5BB5A785C9680C</vt:lpwstr>
  </property>
  <property fmtid="{D5CDD505-2E9C-101B-9397-08002B2CF9AE}" pid="5" name="KSOProductBuildVer">
    <vt:lpwstr>2052-11.1.0.12302</vt:lpwstr>
  </property>
</Properties>
</file>